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71" r:id="rId7"/>
    <p:sldId id="264" r:id="rId8"/>
    <p:sldId id="269" r:id="rId9"/>
    <p:sldId id="270" r:id="rId10"/>
  </p:sldIdLst>
  <p:sldSz cx="6858000" cy="10287000" type="35mm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83545"/>
            <a:ext cx="5829300" cy="35814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403057"/>
            <a:ext cx="5143500" cy="248364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02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53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47688"/>
            <a:ext cx="1478756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47688"/>
            <a:ext cx="4350544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89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1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64609"/>
            <a:ext cx="5915025" cy="427910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884197"/>
            <a:ext cx="5915025" cy="225028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4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738438"/>
            <a:ext cx="291465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738438"/>
            <a:ext cx="291465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8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47690"/>
            <a:ext cx="5915025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521745"/>
            <a:ext cx="2901255" cy="12358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757613"/>
            <a:ext cx="2901255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521745"/>
            <a:ext cx="2915543" cy="12358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757613"/>
            <a:ext cx="2915543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99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82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30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85800"/>
            <a:ext cx="2211884" cy="24003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81140"/>
            <a:ext cx="3471863" cy="73104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86100"/>
            <a:ext cx="2211884" cy="57173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7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85800"/>
            <a:ext cx="2211884" cy="24003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81140"/>
            <a:ext cx="3471863" cy="731043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86100"/>
            <a:ext cx="2211884" cy="57173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51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690"/>
            <a:ext cx="5915025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738438"/>
            <a:ext cx="5915025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534527"/>
            <a:ext cx="15430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7C12-288E-4098-8176-B9B9DB35CECF}" type="datetimeFigureOut">
              <a:rPr lang="es-CO" smtClean="0"/>
              <a:t>10/09/2020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534527"/>
            <a:ext cx="15430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58E3-B6C2-4AEC-AC7A-5A48526D73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1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06">
            <a:extLst>
              <a:ext uri="{FF2B5EF4-FFF2-40B4-BE49-F238E27FC236}">
                <a16:creationId xmlns:a16="http://schemas.microsoft.com/office/drawing/2014/main" id="{D1295234-898B-4A40-B95F-5479427EA74D}"/>
              </a:ext>
            </a:extLst>
          </p:cNvPr>
          <p:cNvSpPr/>
          <p:nvPr/>
        </p:nvSpPr>
        <p:spPr>
          <a:xfrm>
            <a:off x="0" y="4090736"/>
            <a:ext cx="6288505" cy="2589679"/>
          </a:xfrm>
          <a:custGeom>
            <a:avLst/>
            <a:gdLst/>
            <a:ahLst/>
            <a:cxnLst/>
            <a:rect l="l" t="t" r="r" b="b"/>
            <a:pathLst>
              <a:path w="6676390" h="2687320">
                <a:moveTo>
                  <a:pt x="0" y="2686748"/>
                </a:moveTo>
                <a:lnTo>
                  <a:pt x="6676059" y="2686748"/>
                </a:lnTo>
                <a:lnTo>
                  <a:pt x="6676047" y="0"/>
                </a:lnTo>
                <a:lnTo>
                  <a:pt x="0" y="0"/>
                </a:lnTo>
                <a:lnTo>
                  <a:pt x="0" y="2686748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10">
            <a:extLst>
              <a:ext uri="{FF2B5EF4-FFF2-40B4-BE49-F238E27FC236}">
                <a16:creationId xmlns:a16="http://schemas.microsoft.com/office/drawing/2014/main" id="{77F7B6B8-D123-441A-B78B-4F676073DA0F}"/>
              </a:ext>
            </a:extLst>
          </p:cNvPr>
          <p:cNvSpPr txBox="1">
            <a:spLocks/>
          </p:cNvSpPr>
          <p:nvPr/>
        </p:nvSpPr>
        <p:spPr>
          <a:xfrm>
            <a:off x="-499564" y="5327504"/>
            <a:ext cx="5472618" cy="120674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lang="es-CO" sz="4000" spc="8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De Control Interno D</a:t>
            </a:r>
            <a:r>
              <a:rPr lang="es-CO" sz="4000" spc="65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isciplinario MADR</a:t>
            </a:r>
            <a:endParaRPr lang="es-CO" sz="4000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7F3F5E-BE5E-425F-BF6B-4C2E77CE1BEA}"/>
              </a:ext>
            </a:extLst>
          </p:cNvPr>
          <p:cNvSpPr txBox="1"/>
          <p:nvPr/>
        </p:nvSpPr>
        <p:spPr>
          <a:xfrm>
            <a:off x="0" y="3939256"/>
            <a:ext cx="36896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800" b="1" i="0" spc="-39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Abecé</a:t>
            </a:r>
            <a:endParaRPr lang="es-CO"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7454DE6-FF1D-4B54-BA45-6DAACFE241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58" y="281530"/>
            <a:ext cx="4762274" cy="905587"/>
          </a:xfrm>
          <a:prstGeom prst="rect">
            <a:avLst/>
          </a:prstGeom>
        </p:spPr>
      </p:pic>
      <p:sp>
        <p:nvSpPr>
          <p:cNvPr id="19" name="object 305">
            <a:extLst>
              <a:ext uri="{FF2B5EF4-FFF2-40B4-BE49-F238E27FC236}">
                <a16:creationId xmlns:a16="http://schemas.microsoft.com/office/drawing/2014/main" id="{124377B9-E437-4259-907E-14390DF2B43B}"/>
              </a:ext>
            </a:extLst>
          </p:cNvPr>
          <p:cNvSpPr/>
          <p:nvPr/>
        </p:nvSpPr>
        <p:spPr>
          <a:xfrm>
            <a:off x="-16041" y="4090735"/>
            <a:ext cx="6288505" cy="2589679"/>
          </a:xfrm>
          <a:custGeom>
            <a:avLst/>
            <a:gdLst/>
            <a:ahLst/>
            <a:cxnLst/>
            <a:rect l="l" t="t" r="r" b="b"/>
            <a:pathLst>
              <a:path w="6676390" h="2687320">
                <a:moveTo>
                  <a:pt x="6676059" y="0"/>
                </a:moveTo>
                <a:lnTo>
                  <a:pt x="6676059" y="2686748"/>
                </a:lnTo>
                <a:lnTo>
                  <a:pt x="0" y="2686748"/>
                </a:lnTo>
              </a:path>
            </a:pathLst>
          </a:custGeom>
          <a:ln w="508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D5F8A8-39DC-49F1-8D55-4C58A8F03B43}"/>
              </a:ext>
            </a:extLst>
          </p:cNvPr>
          <p:cNvSpPr txBox="1"/>
          <p:nvPr/>
        </p:nvSpPr>
        <p:spPr>
          <a:xfrm>
            <a:off x="2125538" y="6831893"/>
            <a:ext cx="473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 General- Grupo de Control Interno Disciplinario MADR </a:t>
            </a:r>
          </a:p>
        </p:txBody>
      </p:sp>
    </p:spTree>
    <p:extLst>
      <p:ext uri="{BB962C8B-B14F-4D97-AF65-F5344CB8AC3E}">
        <p14:creationId xmlns:p14="http://schemas.microsoft.com/office/powerpoint/2010/main" val="108603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5">
            <a:extLst>
              <a:ext uri="{FF2B5EF4-FFF2-40B4-BE49-F238E27FC236}">
                <a16:creationId xmlns:a16="http://schemas.microsoft.com/office/drawing/2014/main" id="{A40FEAEF-1E0B-450D-999A-4FBBCF665F9D}"/>
              </a:ext>
            </a:extLst>
          </p:cNvPr>
          <p:cNvSpPr txBox="1">
            <a:spLocks/>
          </p:cNvSpPr>
          <p:nvPr/>
        </p:nvSpPr>
        <p:spPr>
          <a:xfrm>
            <a:off x="1416685" y="1013777"/>
            <a:ext cx="4024629" cy="83311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5300" b="1" spc="-215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C</a:t>
            </a:r>
            <a:r>
              <a:rPr lang="es-CO" sz="5300" b="1" spc="-175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ontenidos</a:t>
            </a:r>
            <a:endParaRPr lang="es-CO" sz="5300" b="1" dirty="0">
              <a:solidFill>
                <a:schemeClr val="accent6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object 654">
            <a:extLst>
              <a:ext uri="{FF2B5EF4-FFF2-40B4-BE49-F238E27FC236}">
                <a16:creationId xmlns:a16="http://schemas.microsoft.com/office/drawing/2014/main" id="{342F9B3E-8720-48C5-9ADC-67FEAE958570}"/>
              </a:ext>
            </a:extLst>
          </p:cNvPr>
          <p:cNvSpPr/>
          <p:nvPr/>
        </p:nvSpPr>
        <p:spPr>
          <a:xfrm>
            <a:off x="1416685" y="2101751"/>
            <a:ext cx="5032241" cy="5659970"/>
          </a:xfrm>
          <a:custGeom>
            <a:avLst/>
            <a:gdLst/>
            <a:ahLst/>
            <a:cxnLst/>
            <a:rect l="l" t="t" r="r" b="b"/>
            <a:pathLst>
              <a:path w="4914265" h="6400800">
                <a:moveTo>
                  <a:pt x="0" y="6400800"/>
                </a:moveTo>
                <a:lnTo>
                  <a:pt x="4913998" y="6400800"/>
                </a:lnTo>
                <a:lnTo>
                  <a:pt x="4913998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4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666">
            <a:extLst>
              <a:ext uri="{FF2B5EF4-FFF2-40B4-BE49-F238E27FC236}">
                <a16:creationId xmlns:a16="http://schemas.microsoft.com/office/drawing/2014/main" id="{5FA241C6-991A-48C9-8917-7B4139E62FEB}"/>
              </a:ext>
            </a:extLst>
          </p:cNvPr>
          <p:cNvSpPr txBox="1"/>
          <p:nvPr/>
        </p:nvSpPr>
        <p:spPr>
          <a:xfrm>
            <a:off x="2406500" y="3443303"/>
            <a:ext cx="1198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666">
            <a:extLst>
              <a:ext uri="{FF2B5EF4-FFF2-40B4-BE49-F238E27FC236}">
                <a16:creationId xmlns:a16="http://schemas.microsoft.com/office/drawing/2014/main" id="{87307E71-1232-42CF-AED4-02696E38D243}"/>
              </a:ext>
            </a:extLst>
          </p:cNvPr>
          <p:cNvSpPr txBox="1"/>
          <p:nvPr/>
        </p:nvSpPr>
        <p:spPr>
          <a:xfrm>
            <a:off x="1812632" y="2373044"/>
            <a:ext cx="387900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¿Que es el Control Interno Disciplinario?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7FAB8DB-7F00-450F-9A0C-C2F46A905EB0}"/>
              </a:ext>
            </a:extLst>
          </p:cNvPr>
          <p:cNvCxnSpPr/>
          <p:nvPr/>
        </p:nvCxnSpPr>
        <p:spPr>
          <a:xfrm>
            <a:off x="1806322" y="3577923"/>
            <a:ext cx="39454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8CADFFF-15BF-4C1D-AB64-4B8E3E5EC45A}"/>
              </a:ext>
            </a:extLst>
          </p:cNvPr>
          <p:cNvCxnSpPr/>
          <p:nvPr/>
        </p:nvCxnSpPr>
        <p:spPr>
          <a:xfrm>
            <a:off x="1799733" y="3036794"/>
            <a:ext cx="39454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666">
            <a:extLst>
              <a:ext uri="{FF2B5EF4-FFF2-40B4-BE49-F238E27FC236}">
                <a16:creationId xmlns:a16="http://schemas.microsoft.com/office/drawing/2014/main" id="{CBBC520D-0331-4ECC-AC84-53CC913D07AC}"/>
              </a:ext>
            </a:extLst>
          </p:cNvPr>
          <p:cNvSpPr txBox="1"/>
          <p:nvPr/>
        </p:nvSpPr>
        <p:spPr>
          <a:xfrm>
            <a:off x="1706899" y="3747179"/>
            <a:ext cx="39847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¿Qué es una falta disciplinaria?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8B168C0-642A-4BCB-B66A-B38947935B2E}"/>
              </a:ext>
            </a:extLst>
          </p:cNvPr>
          <p:cNvCxnSpPr/>
          <p:nvPr/>
        </p:nvCxnSpPr>
        <p:spPr>
          <a:xfrm>
            <a:off x="1799733" y="4173955"/>
            <a:ext cx="39454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666">
            <a:extLst>
              <a:ext uri="{FF2B5EF4-FFF2-40B4-BE49-F238E27FC236}">
                <a16:creationId xmlns:a16="http://schemas.microsoft.com/office/drawing/2014/main" id="{8268613B-717F-4E09-9D07-C4F281C069E6}"/>
              </a:ext>
            </a:extLst>
          </p:cNvPr>
          <p:cNvSpPr txBox="1"/>
          <p:nvPr/>
        </p:nvSpPr>
        <p:spPr>
          <a:xfrm>
            <a:off x="1679720" y="3006333"/>
            <a:ext cx="401191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¿Quien es un servidor público?</a:t>
            </a:r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666">
            <a:extLst>
              <a:ext uri="{FF2B5EF4-FFF2-40B4-BE49-F238E27FC236}">
                <a16:creationId xmlns:a16="http://schemas.microsoft.com/office/drawing/2014/main" id="{F9192555-2881-4F1C-B6CC-1D9DDBAD666D}"/>
              </a:ext>
            </a:extLst>
          </p:cNvPr>
          <p:cNvSpPr txBox="1"/>
          <p:nvPr/>
        </p:nvSpPr>
        <p:spPr>
          <a:xfrm>
            <a:off x="1766505" y="5837072"/>
            <a:ext cx="40119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Consulta frecuentes sobre la investigación </a:t>
            </a:r>
          </a:p>
        </p:txBody>
      </p:sp>
      <p:sp>
        <p:nvSpPr>
          <p:cNvPr id="43" name="object 666">
            <a:extLst>
              <a:ext uri="{FF2B5EF4-FFF2-40B4-BE49-F238E27FC236}">
                <a16:creationId xmlns:a16="http://schemas.microsoft.com/office/drawing/2014/main" id="{E7BB180E-3B5A-4930-A94D-535DD9D62E52}"/>
              </a:ext>
            </a:extLst>
          </p:cNvPr>
          <p:cNvSpPr txBox="1"/>
          <p:nvPr/>
        </p:nvSpPr>
        <p:spPr>
          <a:xfrm>
            <a:off x="1703296" y="5137927"/>
            <a:ext cx="408171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¿Cuándo y quien investiga a los contratistas?</a:t>
            </a:r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667733C4-5CE7-4D2A-AAE3-763CCD3BC595}"/>
              </a:ext>
            </a:extLst>
          </p:cNvPr>
          <p:cNvCxnSpPr/>
          <p:nvPr/>
        </p:nvCxnSpPr>
        <p:spPr>
          <a:xfrm>
            <a:off x="1773094" y="4962987"/>
            <a:ext cx="39454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666">
            <a:extLst>
              <a:ext uri="{FF2B5EF4-FFF2-40B4-BE49-F238E27FC236}">
                <a16:creationId xmlns:a16="http://schemas.microsoft.com/office/drawing/2014/main" id="{8872925B-1C10-42E7-9EB0-3BD4E069D144}"/>
              </a:ext>
            </a:extLst>
          </p:cNvPr>
          <p:cNvSpPr txBox="1"/>
          <p:nvPr/>
        </p:nvSpPr>
        <p:spPr>
          <a:xfrm>
            <a:off x="1791124" y="4303359"/>
            <a:ext cx="40119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Estructura del Proceso Disciplinario Ordinario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5141EDB-1897-4953-ADBB-CAA2A31FDB12}"/>
              </a:ext>
            </a:extLst>
          </p:cNvPr>
          <p:cNvCxnSpPr>
            <a:cxnSpLocks/>
          </p:cNvCxnSpPr>
          <p:nvPr/>
        </p:nvCxnSpPr>
        <p:spPr>
          <a:xfrm flipH="1">
            <a:off x="1679720" y="5779532"/>
            <a:ext cx="4011914" cy="179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1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2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FD0303B-A901-428C-ABF2-5EE3B6E16210}"/>
              </a:ext>
            </a:extLst>
          </p:cNvPr>
          <p:cNvSpPr txBox="1"/>
          <p:nvPr/>
        </p:nvSpPr>
        <p:spPr>
          <a:xfrm>
            <a:off x="413084" y="625642"/>
            <a:ext cx="6031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Que es el Control Interno Disciplinario?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6014DF-E0B6-4379-8833-3E458E280523}"/>
              </a:ext>
            </a:extLst>
          </p:cNvPr>
          <p:cNvSpPr txBox="1"/>
          <p:nvPr/>
        </p:nvSpPr>
        <p:spPr>
          <a:xfrm>
            <a:off x="547436" y="1812758"/>
            <a:ext cx="5897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conformidad con el Articulo 76, de la Ley 734 de 2002,  toda entidad u organismo del Estado ,  deberá tener organizado una unidad u oficina del mas alto nivel, encargada de conocer y fallar en primera instancia los procesos disciplinarios que se adelanten en contra de sus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396574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AD34E356-A6A3-4812-95FC-843A514D232F}"/>
              </a:ext>
            </a:extLst>
          </p:cNvPr>
          <p:cNvSpPr/>
          <p:nvPr/>
        </p:nvSpPr>
        <p:spPr>
          <a:xfrm>
            <a:off x="-176463" y="3286627"/>
            <a:ext cx="7034463" cy="7000373"/>
          </a:xfrm>
          <a:prstGeom prst="rect">
            <a:avLst/>
          </a:prstGeom>
          <a:blipFill>
            <a:blip r:embed="rId2" cstate="print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160"/>
                      </a14:imgEffect>
                      <a14:imgEffect>
                        <a14:saturation sat="201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7D64BF-E7AA-4820-BB09-9F73DCDB8A00}"/>
              </a:ext>
            </a:extLst>
          </p:cNvPr>
          <p:cNvSpPr txBox="1"/>
          <p:nvPr/>
        </p:nvSpPr>
        <p:spPr>
          <a:xfrm>
            <a:off x="312617" y="239966"/>
            <a:ext cx="5919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es un servidor público?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2D0338-FE8E-470E-A2F1-3C69CADDCD47}"/>
              </a:ext>
            </a:extLst>
          </p:cNvPr>
          <p:cNvSpPr txBox="1"/>
          <p:nvPr/>
        </p:nvSpPr>
        <p:spPr>
          <a:xfrm>
            <a:off x="442913" y="1686516"/>
            <a:ext cx="5789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persona que hace parte de una Corporación Pública, así como de sus entidades descentralizadas. Sus funciones se encuentran consignadas en la Constitución, la Ley y los reglamentos internos de cada entidad.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85553F-FF92-418D-9587-DC8F6D742711}"/>
              </a:ext>
            </a:extLst>
          </p:cNvPr>
          <p:cNvSpPr txBox="1"/>
          <p:nvPr/>
        </p:nvSpPr>
        <p:spPr>
          <a:xfrm>
            <a:off x="371475" y="3524887"/>
            <a:ext cx="458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Servidores Públicos estamos al servicio del Estado y la sociedad, y debemos cumplir nuestras funciones con: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A6B15B-2B23-4268-9BA0-01DFC7A6D595}"/>
              </a:ext>
            </a:extLst>
          </p:cNvPr>
          <p:cNvSpPr txBox="1"/>
          <p:nvPr/>
        </p:nvSpPr>
        <p:spPr>
          <a:xfrm>
            <a:off x="156003" y="5756279"/>
            <a:ext cx="3577388" cy="5847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2800" i="1" dirty="0">
                <a:solidFill>
                  <a:schemeClr val="accent4">
                    <a:alpha val="52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HONESTIDAD</a:t>
            </a:r>
            <a:r>
              <a:rPr lang="es-CO" sz="3200" dirty="0">
                <a:solidFill>
                  <a:schemeClr val="accent4">
                    <a:alpha val="52000"/>
                  </a:schemeClr>
                </a:solidFill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48F2AD-2195-4472-A5C6-BDDCCC4C8DCE}"/>
              </a:ext>
            </a:extLst>
          </p:cNvPr>
          <p:cNvSpPr txBox="1"/>
          <p:nvPr/>
        </p:nvSpPr>
        <p:spPr>
          <a:xfrm>
            <a:off x="156004" y="6337939"/>
            <a:ext cx="3116381" cy="5847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i="1" dirty="0">
                <a:solidFill>
                  <a:schemeClr val="accent5">
                    <a:lumMod val="75000"/>
                    <a:alpha val="31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RESPETO</a:t>
            </a:r>
            <a:r>
              <a:rPr lang="es-CO" sz="3200" i="1" dirty="0">
                <a:solidFill>
                  <a:schemeClr val="accent5">
                    <a:lumMod val="75000"/>
                    <a:alpha val="31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3200" dirty="0">
                <a:solidFill>
                  <a:schemeClr val="accent5">
                    <a:lumMod val="75000"/>
                    <a:alpha val="31000"/>
                  </a:schemeClr>
                </a:solidFill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B712EC-2655-4876-A64A-CC468AA92861}"/>
              </a:ext>
            </a:extLst>
          </p:cNvPr>
          <p:cNvSpPr txBox="1"/>
          <p:nvPr/>
        </p:nvSpPr>
        <p:spPr>
          <a:xfrm>
            <a:off x="156004" y="7027933"/>
            <a:ext cx="3778119" cy="64633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i="1" dirty="0">
                <a:solidFill>
                  <a:srgbClr val="00B050">
                    <a:alpha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COMPROMISO</a:t>
            </a:r>
            <a:r>
              <a:rPr lang="es-CO" sz="3600" i="1" dirty="0">
                <a:solidFill>
                  <a:srgbClr val="00B050">
                    <a:alpha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3600" dirty="0">
                <a:solidFill>
                  <a:srgbClr val="00B050">
                    <a:alpha val="40000"/>
                  </a:srgbClr>
                </a:solidFill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4AEE71-23D0-43AE-872A-F92C0B9B7C9B}"/>
              </a:ext>
            </a:extLst>
          </p:cNvPr>
          <p:cNvSpPr txBox="1"/>
          <p:nvPr/>
        </p:nvSpPr>
        <p:spPr>
          <a:xfrm>
            <a:off x="156004" y="7758307"/>
            <a:ext cx="3116381" cy="64633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accent2">
                    <a:lumMod val="75000"/>
                    <a:alpha val="31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DILGENCIA</a:t>
            </a:r>
            <a:r>
              <a:rPr lang="es-CO" sz="3600" dirty="0">
                <a:solidFill>
                  <a:schemeClr val="accent2">
                    <a:lumMod val="75000"/>
                    <a:alpha val="31000"/>
                  </a:schemeClr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EDFECA-40C6-496E-B86C-606720DB9D92}"/>
              </a:ext>
            </a:extLst>
          </p:cNvPr>
          <p:cNvSpPr txBox="1"/>
          <p:nvPr/>
        </p:nvSpPr>
        <p:spPr>
          <a:xfrm>
            <a:off x="156003" y="8508400"/>
            <a:ext cx="3116381" cy="5847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i="1" dirty="0">
                <a:solidFill>
                  <a:srgbClr val="7030A0">
                    <a:alpha val="31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JUSTICIA</a:t>
            </a:r>
            <a:r>
              <a:rPr lang="es-CO" sz="3200" dirty="0">
                <a:solidFill>
                  <a:schemeClr val="accent5">
                    <a:lumMod val="75000"/>
                    <a:alpha val="31000"/>
                  </a:schemeClr>
                </a:solidFill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4120B8-CE10-4F8E-A6EC-7549D5E3CE23}"/>
              </a:ext>
            </a:extLst>
          </p:cNvPr>
          <p:cNvSpPr txBox="1"/>
          <p:nvPr/>
        </p:nvSpPr>
        <p:spPr>
          <a:xfrm>
            <a:off x="156002" y="5147169"/>
            <a:ext cx="3937436" cy="52322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2800" i="1" dirty="0">
                <a:solidFill>
                  <a:schemeClr val="accent1">
                    <a:lumMod val="50000"/>
                    <a:alpha val="52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</a:t>
            </a:r>
            <a:r>
              <a:rPr lang="es-CO" sz="2800" dirty="0">
                <a:solidFill>
                  <a:schemeClr val="accent1">
                    <a:lumMod val="50000"/>
                    <a:alpha val="52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3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25818"/>
            <a:ext cx="6861169" cy="6501781"/>
          </a:xfrm>
          <a:prstGeom prst="rect">
            <a:avLst/>
          </a:prstGeom>
          <a:blipFill>
            <a:blip r:embed="rId2" cstate="print">
              <a:alphaModFix amt="8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7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0" y="2151181"/>
            <a:ext cx="519825" cy="1044836"/>
          </a:xfrm>
          <a:custGeom>
            <a:avLst/>
            <a:gdLst/>
            <a:ahLst/>
            <a:cxnLst/>
            <a:rect l="l" t="t" r="r" b="b"/>
            <a:pathLst>
              <a:path w="572770" h="1151255">
                <a:moveTo>
                  <a:pt x="0" y="0"/>
                </a:moveTo>
                <a:lnTo>
                  <a:pt x="0" y="1150797"/>
                </a:lnTo>
                <a:lnTo>
                  <a:pt x="46930" y="1148890"/>
                </a:lnTo>
                <a:lnTo>
                  <a:pt x="92816" y="1143266"/>
                </a:lnTo>
                <a:lnTo>
                  <a:pt x="137510" y="1134074"/>
                </a:lnTo>
                <a:lnTo>
                  <a:pt x="180865" y="1121463"/>
                </a:lnTo>
                <a:lnTo>
                  <a:pt x="222733" y="1105579"/>
                </a:lnTo>
                <a:lnTo>
                  <a:pt x="262968" y="1086571"/>
                </a:lnTo>
                <a:lnTo>
                  <a:pt x="301421" y="1064588"/>
                </a:lnTo>
                <a:lnTo>
                  <a:pt x="337946" y="1039777"/>
                </a:lnTo>
                <a:lnTo>
                  <a:pt x="372395" y="1012287"/>
                </a:lnTo>
                <a:lnTo>
                  <a:pt x="404622" y="982265"/>
                </a:lnTo>
                <a:lnTo>
                  <a:pt x="434478" y="949860"/>
                </a:lnTo>
                <a:lnTo>
                  <a:pt x="461816" y="915220"/>
                </a:lnTo>
                <a:lnTo>
                  <a:pt x="486490" y="878492"/>
                </a:lnTo>
                <a:lnTo>
                  <a:pt x="508352" y="839825"/>
                </a:lnTo>
                <a:lnTo>
                  <a:pt x="527255" y="799368"/>
                </a:lnTo>
                <a:lnTo>
                  <a:pt x="543051" y="757267"/>
                </a:lnTo>
                <a:lnTo>
                  <a:pt x="555593" y="713672"/>
                </a:lnTo>
                <a:lnTo>
                  <a:pt x="564734" y="668730"/>
                </a:lnTo>
                <a:lnTo>
                  <a:pt x="570326" y="622589"/>
                </a:lnTo>
                <a:lnTo>
                  <a:pt x="572223" y="575398"/>
                </a:lnTo>
                <a:lnTo>
                  <a:pt x="570326" y="528206"/>
                </a:lnTo>
                <a:lnTo>
                  <a:pt x="564734" y="482064"/>
                </a:lnTo>
                <a:lnTo>
                  <a:pt x="555593" y="437121"/>
                </a:lnTo>
                <a:lnTo>
                  <a:pt x="543051" y="393525"/>
                </a:lnTo>
                <a:lnTo>
                  <a:pt x="527255" y="351424"/>
                </a:lnTo>
                <a:lnTo>
                  <a:pt x="508352" y="310966"/>
                </a:lnTo>
                <a:lnTo>
                  <a:pt x="486490" y="272299"/>
                </a:lnTo>
                <a:lnTo>
                  <a:pt x="461816" y="235572"/>
                </a:lnTo>
                <a:lnTo>
                  <a:pt x="434478" y="200932"/>
                </a:lnTo>
                <a:lnTo>
                  <a:pt x="404622" y="168527"/>
                </a:lnTo>
                <a:lnTo>
                  <a:pt x="372395" y="138506"/>
                </a:lnTo>
                <a:lnTo>
                  <a:pt x="337946" y="111016"/>
                </a:lnTo>
                <a:lnTo>
                  <a:pt x="301421" y="86206"/>
                </a:lnTo>
                <a:lnTo>
                  <a:pt x="262968" y="64223"/>
                </a:lnTo>
                <a:lnTo>
                  <a:pt x="222733" y="45216"/>
                </a:lnTo>
                <a:lnTo>
                  <a:pt x="180865" y="29333"/>
                </a:lnTo>
                <a:lnTo>
                  <a:pt x="137510" y="16722"/>
                </a:lnTo>
                <a:lnTo>
                  <a:pt x="92816" y="7530"/>
                </a:lnTo>
                <a:lnTo>
                  <a:pt x="46930" y="1907"/>
                </a:lnTo>
                <a:lnTo>
                  <a:pt x="0" y="0"/>
                </a:lnTo>
                <a:close/>
              </a:path>
            </a:pathLst>
          </a:custGeom>
          <a:solidFill>
            <a:srgbClr val="BACBD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918" y="1126691"/>
            <a:ext cx="1440756" cy="473303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3000" b="1" spc="68" dirty="0">
                <a:solidFill>
                  <a:srgbClr val="045874"/>
                </a:solidFill>
              </a:rPr>
              <a:t>¿Qué</a:t>
            </a:r>
            <a:r>
              <a:rPr sz="3000" b="1" spc="-182" dirty="0">
                <a:solidFill>
                  <a:srgbClr val="045874"/>
                </a:solidFill>
              </a:rPr>
              <a:t> </a:t>
            </a:r>
            <a:r>
              <a:rPr sz="3000" b="1" spc="68" dirty="0">
                <a:solidFill>
                  <a:srgbClr val="045874"/>
                </a:solidFill>
              </a:rPr>
              <a:t>es?</a:t>
            </a:r>
            <a:endParaRPr sz="30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641029" y="1829366"/>
            <a:ext cx="5454081" cy="124274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just">
              <a:spcBef>
                <a:spcPts val="91"/>
              </a:spcBef>
            </a:pPr>
            <a:r>
              <a:rPr sz="2000" i="1" spc="5" dirty="0">
                <a:solidFill>
                  <a:srgbClr val="045874"/>
                </a:solidFill>
                <a:latin typeface="Arial"/>
                <a:cs typeface="Arial"/>
              </a:rPr>
              <a:t>Según la </a:t>
            </a:r>
            <a:r>
              <a:rPr sz="2000" i="1" spc="-45" dirty="0">
                <a:solidFill>
                  <a:srgbClr val="045874"/>
                </a:solidFill>
                <a:latin typeface="Arial"/>
                <a:cs typeface="Arial"/>
              </a:rPr>
              <a:t>Ley </a:t>
            </a:r>
            <a:r>
              <a:rPr sz="2000" i="1" spc="41" dirty="0">
                <a:solidFill>
                  <a:srgbClr val="045874"/>
                </a:solidFill>
                <a:latin typeface="Arial"/>
                <a:cs typeface="Arial"/>
              </a:rPr>
              <a:t>734 </a:t>
            </a:r>
            <a:r>
              <a:rPr sz="2000" i="1" spc="64" dirty="0">
                <a:solidFill>
                  <a:srgbClr val="045874"/>
                </a:solidFill>
                <a:latin typeface="Arial"/>
                <a:cs typeface="Arial"/>
              </a:rPr>
              <a:t>de </a:t>
            </a:r>
            <a:r>
              <a:rPr sz="2000" i="1" spc="23" dirty="0">
                <a:solidFill>
                  <a:srgbClr val="045874"/>
                </a:solidFill>
                <a:latin typeface="Arial"/>
                <a:cs typeface="Arial"/>
              </a:rPr>
              <a:t>2002, </a:t>
            </a:r>
            <a:r>
              <a:rPr sz="2000" i="1" spc="9" dirty="0">
                <a:solidFill>
                  <a:srgbClr val="045874"/>
                </a:solidFill>
                <a:latin typeface="Arial"/>
                <a:cs typeface="Arial"/>
              </a:rPr>
              <a:t>una falta  </a:t>
            </a:r>
            <a:r>
              <a:rPr sz="2000" i="1" spc="27" dirty="0">
                <a:solidFill>
                  <a:srgbClr val="045874"/>
                </a:solidFill>
                <a:latin typeface="Arial"/>
                <a:cs typeface="Arial"/>
              </a:rPr>
              <a:t>disciplinaria </a:t>
            </a:r>
            <a:r>
              <a:rPr sz="2000" i="1" spc="-41" dirty="0">
                <a:solidFill>
                  <a:srgbClr val="045874"/>
                </a:solidFill>
                <a:latin typeface="Arial"/>
                <a:cs typeface="Arial"/>
              </a:rPr>
              <a:t>es </a:t>
            </a:r>
            <a:r>
              <a:rPr sz="2000" i="1" spc="5" dirty="0">
                <a:solidFill>
                  <a:srgbClr val="045874"/>
                </a:solidFill>
                <a:latin typeface="Arial"/>
                <a:cs typeface="Arial"/>
              </a:rPr>
              <a:t>la </a:t>
            </a:r>
            <a:r>
              <a:rPr sz="2000" i="1" spc="18" dirty="0">
                <a:solidFill>
                  <a:srgbClr val="045874"/>
                </a:solidFill>
                <a:latin typeface="Arial"/>
                <a:cs typeface="Arial"/>
              </a:rPr>
              <a:t>incursión </a:t>
            </a:r>
            <a:r>
              <a:rPr sz="2000" i="1" spc="23" dirty="0">
                <a:solidFill>
                  <a:srgbClr val="045874"/>
                </a:solidFill>
                <a:latin typeface="Arial"/>
                <a:cs typeface="Arial"/>
              </a:rPr>
              <a:t>en</a:t>
            </a:r>
            <a:r>
              <a:rPr sz="2000" i="1" spc="-241" dirty="0">
                <a:solidFill>
                  <a:srgbClr val="045874"/>
                </a:solidFill>
                <a:latin typeface="Arial"/>
                <a:cs typeface="Arial"/>
              </a:rPr>
              <a:t> </a:t>
            </a:r>
            <a:r>
              <a:rPr sz="2000" i="1" spc="18" dirty="0">
                <a:solidFill>
                  <a:srgbClr val="045874"/>
                </a:solidFill>
                <a:latin typeface="Arial"/>
                <a:cs typeface="Arial"/>
              </a:rPr>
              <a:t>cualquiera  </a:t>
            </a:r>
            <a:r>
              <a:rPr sz="2000" i="1" spc="64" dirty="0">
                <a:solidFill>
                  <a:srgbClr val="045874"/>
                </a:solidFill>
                <a:latin typeface="Arial"/>
                <a:cs typeface="Arial"/>
              </a:rPr>
              <a:t>de </a:t>
            </a:r>
            <a:r>
              <a:rPr sz="2000" i="1" spc="-32" dirty="0">
                <a:solidFill>
                  <a:srgbClr val="045874"/>
                </a:solidFill>
                <a:latin typeface="Arial"/>
                <a:cs typeface="Arial"/>
              </a:rPr>
              <a:t>las </a:t>
            </a:r>
            <a:r>
              <a:rPr sz="2000" i="1" spc="18" dirty="0">
                <a:solidFill>
                  <a:srgbClr val="045874"/>
                </a:solidFill>
                <a:latin typeface="Arial"/>
                <a:cs typeface="Arial"/>
              </a:rPr>
              <a:t>conductas </a:t>
            </a:r>
            <a:r>
              <a:rPr sz="2000" i="1" spc="68" dirty="0">
                <a:solidFill>
                  <a:srgbClr val="045874"/>
                </a:solidFill>
                <a:latin typeface="Arial"/>
                <a:cs typeface="Arial"/>
              </a:rPr>
              <a:t>o </a:t>
            </a:r>
            <a:r>
              <a:rPr sz="2000" i="1" spc="32" dirty="0">
                <a:solidFill>
                  <a:srgbClr val="045874"/>
                </a:solidFill>
                <a:latin typeface="Arial"/>
                <a:cs typeface="Arial"/>
              </a:rPr>
              <a:t>comportamientos  </a:t>
            </a:r>
            <a:r>
              <a:rPr sz="2000" i="1" spc="5" dirty="0">
                <a:solidFill>
                  <a:srgbClr val="045874"/>
                </a:solidFill>
                <a:latin typeface="Arial"/>
                <a:cs typeface="Arial"/>
              </a:rPr>
              <a:t>previstos </a:t>
            </a:r>
            <a:r>
              <a:rPr sz="2000" i="1" spc="23" dirty="0">
                <a:solidFill>
                  <a:srgbClr val="045874"/>
                </a:solidFill>
                <a:latin typeface="Arial"/>
                <a:cs typeface="Arial"/>
              </a:rPr>
              <a:t>en </a:t>
            </a:r>
            <a:r>
              <a:rPr sz="2000" i="1" spc="32" dirty="0">
                <a:solidFill>
                  <a:srgbClr val="045874"/>
                </a:solidFill>
                <a:latin typeface="Arial"/>
                <a:cs typeface="Arial"/>
              </a:rPr>
              <a:t>el </a:t>
            </a:r>
            <a:r>
              <a:rPr sz="2000" i="1" spc="64" dirty="0">
                <a:solidFill>
                  <a:srgbClr val="045874"/>
                </a:solidFill>
                <a:latin typeface="Arial"/>
                <a:cs typeface="Arial"/>
              </a:rPr>
              <a:t>Código </a:t>
            </a:r>
            <a:r>
              <a:rPr sz="2000" i="1" spc="32" dirty="0">
                <a:solidFill>
                  <a:srgbClr val="045874"/>
                </a:solidFill>
                <a:latin typeface="Arial"/>
                <a:cs typeface="Arial"/>
              </a:rPr>
              <a:t>Disciplinario  </a:t>
            </a:r>
            <a:r>
              <a:rPr sz="2000" i="1" spc="9" dirty="0">
                <a:solidFill>
                  <a:srgbClr val="045874"/>
                </a:solidFill>
                <a:latin typeface="Arial"/>
                <a:cs typeface="Arial"/>
              </a:rPr>
              <a:t>Único, </a:t>
            </a:r>
            <a:r>
              <a:rPr sz="2000" i="1" spc="50" dirty="0">
                <a:solidFill>
                  <a:srgbClr val="045874"/>
                </a:solidFill>
                <a:latin typeface="Arial"/>
                <a:cs typeface="Arial"/>
              </a:rPr>
              <a:t>que</a:t>
            </a:r>
            <a:r>
              <a:rPr sz="2000" i="1" spc="-163" dirty="0">
                <a:solidFill>
                  <a:srgbClr val="045874"/>
                </a:solidFill>
                <a:latin typeface="Arial"/>
                <a:cs typeface="Arial"/>
              </a:rPr>
              <a:t> </a:t>
            </a:r>
            <a:r>
              <a:rPr sz="2000" i="1" spc="23" dirty="0">
                <a:solidFill>
                  <a:srgbClr val="045874"/>
                </a:solidFill>
                <a:latin typeface="Arial"/>
                <a:cs typeface="Arial"/>
              </a:rPr>
              <a:t>conlleve: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632" y="3489046"/>
            <a:ext cx="5391767" cy="2456264"/>
          </a:xfrm>
          <a:prstGeom prst="rect">
            <a:avLst/>
          </a:prstGeom>
          <a:ln w="12700">
            <a:solidFill>
              <a:srgbClr val="CE522B"/>
            </a:solidFill>
          </a:ln>
        </p:spPr>
        <p:txBody>
          <a:bodyPr vert="horz" wrap="square" lIns="0" tIns="1729" rIns="0" bIns="0" rtlCol="0">
            <a:spAutoFit/>
          </a:bodyPr>
          <a:lstStyle/>
          <a:p>
            <a:pPr marL="491499" indent="-285750">
              <a:spcBef>
                <a:spcPts val="5"/>
              </a:spcBef>
              <a:buSzPct val="135714"/>
              <a:buFont typeface="Arial" panose="020B0604020202020204" pitchFamily="34" charset="0"/>
              <a:buChar char="•"/>
              <a:tabLst>
                <a:tab pos="533102" algn="l"/>
                <a:tab pos="533678" algn="l"/>
              </a:tabLst>
            </a:pPr>
            <a:r>
              <a:rPr lang="es-CO" sz="2100" i="1" spc="18" dirty="0">
                <a:solidFill>
                  <a:srgbClr val="251615"/>
                </a:solidFill>
                <a:latin typeface="Arial"/>
                <a:cs typeface="Arial"/>
              </a:rPr>
              <a:t>El </a:t>
            </a:r>
            <a:r>
              <a:rPr sz="2100" i="1" spc="18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36" dirty="0">
                <a:solidFill>
                  <a:srgbClr val="251615"/>
                </a:solidFill>
                <a:latin typeface="Arial"/>
                <a:cs typeface="Arial"/>
              </a:rPr>
              <a:t>incumplimiento </a:t>
            </a:r>
            <a:r>
              <a:rPr sz="2100" i="1" spc="45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sz="2100" i="1" spc="5" dirty="0">
                <a:solidFill>
                  <a:srgbClr val="251615"/>
                </a:solidFill>
                <a:latin typeface="Arial"/>
                <a:cs typeface="Arial"/>
              </a:rPr>
              <a:t>los</a:t>
            </a:r>
            <a:r>
              <a:rPr sz="2100" i="1" spc="-204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18" dirty="0">
                <a:solidFill>
                  <a:srgbClr val="251615"/>
                </a:solidFill>
                <a:latin typeface="Arial"/>
                <a:cs typeface="Arial"/>
              </a:rPr>
              <a:t>deberes</a:t>
            </a:r>
            <a:endParaRPr sz="2100" dirty="0">
              <a:latin typeface="Arial"/>
              <a:cs typeface="Arial"/>
            </a:endParaRPr>
          </a:p>
          <a:p>
            <a:pPr marL="533102" marR="720984" indent="-326777">
              <a:spcBef>
                <a:spcPts val="513"/>
              </a:spcBef>
              <a:buSzPct val="135714"/>
              <a:buChar char="•"/>
              <a:tabLst>
                <a:tab pos="533102" algn="l"/>
                <a:tab pos="533678" algn="l"/>
              </a:tabLst>
            </a:pPr>
            <a:r>
              <a:rPr sz="2100" i="1" spc="9" dirty="0">
                <a:solidFill>
                  <a:srgbClr val="251615"/>
                </a:solidFill>
                <a:latin typeface="Arial"/>
                <a:cs typeface="Arial"/>
              </a:rPr>
              <a:t>Extralimitación </a:t>
            </a:r>
            <a:r>
              <a:rPr sz="2100" i="1" spc="18" dirty="0">
                <a:solidFill>
                  <a:srgbClr val="251615"/>
                </a:solidFill>
                <a:latin typeface="Arial"/>
                <a:cs typeface="Arial"/>
              </a:rPr>
              <a:t>en </a:t>
            </a:r>
            <a:r>
              <a:rPr sz="2100" i="1" spc="23" dirty="0">
                <a:solidFill>
                  <a:srgbClr val="251615"/>
                </a:solidFill>
                <a:latin typeface="Arial"/>
                <a:cs typeface="Arial"/>
              </a:rPr>
              <a:t>el </a:t>
            </a:r>
            <a:r>
              <a:rPr sz="2100" i="1" spc="18" dirty="0">
                <a:solidFill>
                  <a:srgbClr val="251615"/>
                </a:solidFill>
                <a:latin typeface="Arial"/>
                <a:cs typeface="Arial"/>
              </a:rPr>
              <a:t>ejercicio</a:t>
            </a:r>
            <a:r>
              <a:rPr sz="2100" i="1" spc="-241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45" dirty="0">
                <a:solidFill>
                  <a:srgbClr val="251615"/>
                </a:solidFill>
                <a:latin typeface="Arial"/>
                <a:cs typeface="Arial"/>
              </a:rPr>
              <a:t>de  </a:t>
            </a:r>
            <a:r>
              <a:rPr sz="2100" i="1" spc="14" dirty="0">
                <a:solidFill>
                  <a:srgbClr val="251615"/>
                </a:solidFill>
                <a:latin typeface="Arial"/>
                <a:cs typeface="Arial"/>
              </a:rPr>
              <a:t>derechos </a:t>
            </a:r>
            <a:r>
              <a:rPr sz="2100" i="1" spc="-23" dirty="0">
                <a:solidFill>
                  <a:srgbClr val="251615"/>
                </a:solidFill>
                <a:latin typeface="Arial"/>
                <a:cs typeface="Arial"/>
              </a:rPr>
              <a:t>y</a:t>
            </a:r>
            <a:r>
              <a:rPr sz="2100" i="1" spc="-9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14" dirty="0">
                <a:solidFill>
                  <a:srgbClr val="251615"/>
                </a:solidFill>
                <a:latin typeface="Arial"/>
                <a:cs typeface="Arial"/>
              </a:rPr>
              <a:t>funciones</a:t>
            </a:r>
            <a:endParaRPr sz="2100" dirty="0">
              <a:latin typeface="Arial"/>
              <a:cs typeface="Arial"/>
            </a:endParaRPr>
          </a:p>
          <a:p>
            <a:pPr marL="533102" indent="-327353">
              <a:spcBef>
                <a:spcPts val="517"/>
              </a:spcBef>
              <a:buSzPct val="135714"/>
              <a:buChar char="•"/>
              <a:tabLst>
                <a:tab pos="533102" algn="l"/>
                <a:tab pos="533678" algn="l"/>
              </a:tabLst>
            </a:pPr>
            <a:r>
              <a:rPr sz="2100" i="1" spc="9" dirty="0">
                <a:solidFill>
                  <a:srgbClr val="251615"/>
                </a:solidFill>
                <a:latin typeface="Arial"/>
                <a:cs typeface="Arial"/>
              </a:rPr>
              <a:t>Inmerso </a:t>
            </a:r>
            <a:r>
              <a:rPr sz="2100" i="1" spc="18" dirty="0">
                <a:solidFill>
                  <a:srgbClr val="251615"/>
                </a:solidFill>
                <a:latin typeface="Arial"/>
                <a:cs typeface="Arial"/>
              </a:rPr>
              <a:t>en</a:t>
            </a:r>
            <a:r>
              <a:rPr sz="2100" i="1" spc="-86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27" dirty="0">
                <a:solidFill>
                  <a:srgbClr val="251615"/>
                </a:solidFill>
                <a:latin typeface="Arial"/>
                <a:cs typeface="Arial"/>
              </a:rPr>
              <a:t>prohibiciones</a:t>
            </a:r>
            <a:endParaRPr sz="2100" dirty="0">
              <a:latin typeface="Arial"/>
              <a:cs typeface="Arial"/>
            </a:endParaRPr>
          </a:p>
          <a:p>
            <a:pPr marL="533102" marR="178661" indent="-326777">
              <a:spcBef>
                <a:spcPts val="513"/>
              </a:spcBef>
              <a:buSzPct val="135714"/>
              <a:buChar char="•"/>
              <a:tabLst>
                <a:tab pos="533102" algn="l"/>
                <a:tab pos="533678" algn="l"/>
              </a:tabLst>
            </a:pPr>
            <a:r>
              <a:rPr sz="2100" i="1" spc="14" dirty="0">
                <a:solidFill>
                  <a:srgbClr val="251615"/>
                </a:solidFill>
                <a:latin typeface="Arial"/>
                <a:cs typeface="Arial"/>
              </a:rPr>
              <a:t>Violación</a:t>
            </a:r>
            <a:r>
              <a:rPr sz="2100" i="1" spc="-54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41" dirty="0">
                <a:solidFill>
                  <a:srgbClr val="251615"/>
                </a:solidFill>
                <a:latin typeface="Arial"/>
                <a:cs typeface="Arial"/>
              </a:rPr>
              <a:t>del</a:t>
            </a:r>
            <a:r>
              <a:rPr sz="2100" i="1" spc="-54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32" dirty="0">
                <a:solidFill>
                  <a:srgbClr val="251615"/>
                </a:solidFill>
                <a:latin typeface="Arial"/>
                <a:cs typeface="Arial"/>
              </a:rPr>
              <a:t>régimen</a:t>
            </a:r>
            <a:r>
              <a:rPr sz="2100" i="1" spc="-5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45" dirty="0">
                <a:solidFill>
                  <a:srgbClr val="251615"/>
                </a:solidFill>
                <a:latin typeface="Arial"/>
                <a:cs typeface="Arial"/>
              </a:rPr>
              <a:t>de</a:t>
            </a:r>
            <a:r>
              <a:rPr sz="2100" i="1" spc="-54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23" dirty="0">
                <a:solidFill>
                  <a:srgbClr val="251615"/>
                </a:solidFill>
                <a:latin typeface="Arial"/>
                <a:cs typeface="Arial"/>
              </a:rPr>
              <a:t>inhabilidades,  </a:t>
            </a:r>
            <a:r>
              <a:rPr sz="2100" i="1" spc="27" dirty="0">
                <a:solidFill>
                  <a:srgbClr val="251615"/>
                </a:solidFill>
                <a:latin typeface="Arial"/>
                <a:cs typeface="Arial"/>
              </a:rPr>
              <a:t>incompatibilidades, </a:t>
            </a:r>
            <a:r>
              <a:rPr sz="2100" i="1" spc="32" dirty="0">
                <a:solidFill>
                  <a:srgbClr val="251615"/>
                </a:solidFill>
                <a:latin typeface="Arial"/>
                <a:cs typeface="Arial"/>
              </a:rPr>
              <a:t>impedimentos </a:t>
            </a:r>
            <a:r>
              <a:rPr sz="2100" i="1" spc="-23" dirty="0">
                <a:solidFill>
                  <a:srgbClr val="251615"/>
                </a:solidFill>
                <a:latin typeface="Arial"/>
                <a:cs typeface="Arial"/>
              </a:rPr>
              <a:t>y  </a:t>
            </a:r>
            <a:r>
              <a:rPr sz="2100" i="1" spc="27" dirty="0">
                <a:solidFill>
                  <a:srgbClr val="251615"/>
                </a:solidFill>
                <a:latin typeface="Arial"/>
                <a:cs typeface="Arial"/>
              </a:rPr>
              <a:t>conflicto </a:t>
            </a:r>
            <a:r>
              <a:rPr sz="2100" i="1" spc="45" dirty="0">
                <a:solidFill>
                  <a:srgbClr val="251615"/>
                </a:solidFill>
                <a:latin typeface="Arial"/>
                <a:cs typeface="Arial"/>
              </a:rPr>
              <a:t>de</a:t>
            </a:r>
            <a:r>
              <a:rPr sz="2100" i="1" spc="-10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100" i="1" spc="-5" dirty="0">
                <a:solidFill>
                  <a:srgbClr val="251615"/>
                </a:solidFill>
                <a:latin typeface="Arial"/>
                <a:cs typeface="Arial"/>
              </a:rPr>
              <a:t>intereses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598" y="6647986"/>
            <a:ext cx="3574151" cy="251232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just">
              <a:spcBef>
                <a:spcPts val="91"/>
              </a:spcBef>
            </a:pPr>
            <a:r>
              <a:rPr sz="2000" spc="9" dirty="0">
                <a:solidFill>
                  <a:srgbClr val="251615"/>
                </a:solidFill>
                <a:latin typeface="Arial"/>
                <a:cs typeface="Arial"/>
              </a:rPr>
              <a:t>Todo </a:t>
            </a:r>
            <a:r>
              <a:rPr sz="2000" spc="36" dirty="0">
                <a:solidFill>
                  <a:srgbClr val="251615"/>
                </a:solidFill>
                <a:latin typeface="Arial"/>
                <a:cs typeface="Arial"/>
              </a:rPr>
              <a:t>lo </a:t>
            </a:r>
            <a:r>
              <a:rPr sz="2000" spc="9" dirty="0">
                <a:solidFill>
                  <a:srgbClr val="251615"/>
                </a:solidFill>
                <a:latin typeface="Arial"/>
                <a:cs typeface="Arial"/>
              </a:rPr>
              <a:t>anterior, </a:t>
            </a:r>
            <a:r>
              <a:rPr sz="2000" spc="-5" dirty="0">
                <a:solidFill>
                  <a:srgbClr val="251615"/>
                </a:solidFill>
                <a:latin typeface="Arial"/>
                <a:cs typeface="Arial"/>
              </a:rPr>
              <a:t>sin </a:t>
            </a:r>
            <a:r>
              <a:rPr sz="2000" dirty="0">
                <a:solidFill>
                  <a:srgbClr val="251615"/>
                </a:solidFill>
                <a:latin typeface="Arial"/>
                <a:cs typeface="Arial"/>
              </a:rPr>
              <a:t>estar </a:t>
            </a:r>
            <a:r>
              <a:rPr sz="2000" spc="23" dirty="0">
                <a:solidFill>
                  <a:srgbClr val="251615"/>
                </a:solidFill>
                <a:latin typeface="Arial"/>
                <a:cs typeface="Arial"/>
              </a:rPr>
              <a:t>amparado </a:t>
            </a:r>
            <a:r>
              <a:rPr sz="2000" spc="45" dirty="0">
                <a:solidFill>
                  <a:srgbClr val="251615"/>
                </a:solidFill>
                <a:latin typeface="Arial"/>
                <a:cs typeface="Arial"/>
              </a:rPr>
              <a:t>por </a:t>
            </a:r>
            <a:r>
              <a:rPr sz="2000" spc="5" dirty="0">
                <a:solidFill>
                  <a:srgbClr val="251615"/>
                </a:solidFill>
                <a:latin typeface="Arial"/>
                <a:cs typeface="Arial"/>
              </a:rPr>
              <a:t>una </a:t>
            </a:r>
            <a:r>
              <a:rPr sz="2000" spc="-9" dirty="0">
                <a:solidFill>
                  <a:srgbClr val="251615"/>
                </a:solidFill>
                <a:latin typeface="Arial"/>
                <a:cs typeface="Arial"/>
              </a:rPr>
              <a:t>causal </a:t>
            </a:r>
            <a:r>
              <a:rPr sz="2000" spc="41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sz="2000" spc="5" dirty="0">
                <a:solidFill>
                  <a:srgbClr val="251615"/>
                </a:solidFill>
                <a:latin typeface="Arial"/>
                <a:cs typeface="Arial"/>
              </a:rPr>
              <a:t>exclusión </a:t>
            </a:r>
            <a:r>
              <a:rPr sz="2000" spc="41" dirty="0">
                <a:solidFill>
                  <a:srgbClr val="251615"/>
                </a:solidFill>
                <a:latin typeface="Arial"/>
                <a:cs typeface="Arial"/>
              </a:rPr>
              <a:t>de  </a:t>
            </a:r>
            <a:r>
              <a:rPr sz="2000" spc="18" dirty="0" err="1">
                <a:solidFill>
                  <a:srgbClr val="251615"/>
                </a:solidFill>
                <a:latin typeface="Arial"/>
                <a:cs typeface="Arial"/>
              </a:rPr>
              <a:t>responsabilidad</a:t>
            </a:r>
            <a:r>
              <a:rPr lang="es-CO" sz="2000" spc="18" dirty="0">
                <a:solidFill>
                  <a:srgbClr val="251615"/>
                </a:solidFill>
                <a:latin typeface="Arial"/>
                <a:cs typeface="Arial"/>
              </a:rPr>
              <a:t>.</a:t>
            </a:r>
          </a:p>
          <a:p>
            <a:pPr marL="11527" marR="4611" algn="just">
              <a:spcBef>
                <a:spcPts val="91"/>
              </a:spcBef>
            </a:pPr>
            <a:endParaRPr lang="es-CO" sz="2000" spc="18" dirty="0">
              <a:solidFill>
                <a:srgbClr val="251615"/>
              </a:solidFill>
              <a:latin typeface="Arial"/>
              <a:cs typeface="Arial"/>
            </a:endParaRPr>
          </a:p>
          <a:p>
            <a:pPr marL="11527" marR="4611" algn="just">
              <a:spcBef>
                <a:spcPts val="91"/>
              </a:spcBef>
            </a:pPr>
            <a:endParaRPr lang="es-CO" sz="2000" spc="18" dirty="0">
              <a:solidFill>
                <a:srgbClr val="251615"/>
              </a:solidFill>
              <a:latin typeface="Arial"/>
              <a:cs typeface="Arial"/>
            </a:endParaRPr>
          </a:p>
          <a:p>
            <a:pPr marL="11527" marR="4611" algn="just">
              <a:spcBef>
                <a:spcPts val="91"/>
              </a:spcBef>
            </a:pPr>
            <a:r>
              <a:rPr lang="es-CO" sz="2000" spc="-54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sz="2000" spc="5" dirty="0">
                <a:solidFill>
                  <a:srgbClr val="251615"/>
                </a:solidFill>
                <a:latin typeface="Arial"/>
                <a:cs typeface="Arial"/>
              </a:rPr>
              <a:t>Falta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251615"/>
                </a:solidFill>
                <a:latin typeface="Arial"/>
                <a:cs typeface="Arial"/>
              </a:rPr>
              <a:t>da</a:t>
            </a:r>
            <a:r>
              <a:rPr sz="2000" spc="-18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251615"/>
                </a:solidFill>
                <a:latin typeface="Arial"/>
                <a:cs typeface="Arial"/>
              </a:rPr>
              <a:t>lugar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a </a:t>
            </a:r>
            <a:r>
              <a:rPr sz="2000" dirty="0">
                <a:solidFill>
                  <a:srgbClr val="251615"/>
                </a:solidFill>
                <a:latin typeface="Arial"/>
                <a:cs typeface="Arial"/>
              </a:rPr>
              <a:t>la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9" dirty="0">
                <a:solidFill>
                  <a:srgbClr val="251615"/>
                </a:solidFill>
                <a:latin typeface="Arial"/>
                <a:cs typeface="Arial"/>
              </a:rPr>
              <a:t>acción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251615"/>
                </a:solidFill>
                <a:latin typeface="Arial"/>
                <a:cs typeface="Arial"/>
              </a:rPr>
              <a:t>e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251615"/>
                </a:solidFill>
                <a:latin typeface="Arial"/>
                <a:cs typeface="Arial"/>
              </a:rPr>
              <a:t>imposición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41" dirty="0">
                <a:solidFill>
                  <a:srgbClr val="251615"/>
                </a:solidFill>
                <a:latin typeface="Arial"/>
                <a:cs typeface="Arial"/>
              </a:rPr>
              <a:t>de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1615"/>
                </a:solidFill>
                <a:latin typeface="Arial"/>
                <a:cs typeface="Arial"/>
              </a:rPr>
              <a:t>la</a:t>
            </a:r>
            <a:r>
              <a:rPr sz="2000" spc="-23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51615"/>
                </a:solidFill>
                <a:latin typeface="Arial"/>
                <a:cs typeface="Arial"/>
              </a:rPr>
              <a:t>sanción  </a:t>
            </a:r>
            <a:r>
              <a:rPr sz="2000" spc="18" dirty="0">
                <a:solidFill>
                  <a:srgbClr val="251615"/>
                </a:solidFill>
                <a:latin typeface="Arial"/>
                <a:cs typeface="Arial"/>
              </a:rPr>
              <a:t>correspondiente.</a:t>
            </a:r>
            <a:r>
              <a:rPr sz="2000" spc="-68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877302-7213-41EA-94D5-E7A5C8C71A8B}"/>
              </a:ext>
            </a:extLst>
          </p:cNvPr>
          <p:cNvSpPr txBox="1"/>
          <p:nvPr/>
        </p:nvSpPr>
        <p:spPr>
          <a:xfrm>
            <a:off x="259912" y="227424"/>
            <a:ext cx="621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DISCIPLINARIA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D8AB5E8-92D3-406A-A3DF-5AB88A0708B1}"/>
              </a:ext>
            </a:extLst>
          </p:cNvPr>
          <p:cNvGrpSpPr/>
          <p:nvPr/>
        </p:nvGrpSpPr>
        <p:grpSpPr>
          <a:xfrm>
            <a:off x="160223" y="1429109"/>
            <a:ext cx="6537554" cy="5035356"/>
            <a:chOff x="-216937" y="-90307"/>
            <a:chExt cx="7229714" cy="7229089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BB4B74E-A62C-4771-B455-AA936D92FFB7}"/>
                </a:ext>
              </a:extLst>
            </p:cNvPr>
            <p:cNvSpPr/>
            <p:nvPr/>
          </p:nvSpPr>
          <p:spPr>
            <a:xfrm>
              <a:off x="-216937" y="-90307"/>
              <a:ext cx="2001652" cy="2323109"/>
            </a:xfrm>
            <a:custGeom>
              <a:avLst/>
              <a:gdLst>
                <a:gd name="connsiteX0" fmla="*/ 0 w 3158790"/>
                <a:gd name="connsiteY0" fmla="*/ 315879 h 4055975"/>
                <a:gd name="connsiteX1" fmla="*/ 315879 w 3158790"/>
                <a:gd name="connsiteY1" fmla="*/ 0 h 4055975"/>
                <a:gd name="connsiteX2" fmla="*/ 2842911 w 3158790"/>
                <a:gd name="connsiteY2" fmla="*/ 0 h 4055975"/>
                <a:gd name="connsiteX3" fmla="*/ 3158790 w 3158790"/>
                <a:gd name="connsiteY3" fmla="*/ 315879 h 4055975"/>
                <a:gd name="connsiteX4" fmla="*/ 3158790 w 3158790"/>
                <a:gd name="connsiteY4" fmla="*/ 3740096 h 4055975"/>
                <a:gd name="connsiteX5" fmla="*/ 2842911 w 3158790"/>
                <a:gd name="connsiteY5" fmla="*/ 4055975 h 4055975"/>
                <a:gd name="connsiteX6" fmla="*/ 315879 w 3158790"/>
                <a:gd name="connsiteY6" fmla="*/ 4055975 h 4055975"/>
                <a:gd name="connsiteX7" fmla="*/ 0 w 3158790"/>
                <a:gd name="connsiteY7" fmla="*/ 3740096 h 4055975"/>
                <a:gd name="connsiteX8" fmla="*/ 0 w 3158790"/>
                <a:gd name="connsiteY8" fmla="*/ 315879 h 405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8790" h="4055975">
                  <a:moveTo>
                    <a:pt x="0" y="315879"/>
                  </a:moveTo>
                  <a:cubicBezTo>
                    <a:pt x="0" y="141424"/>
                    <a:pt x="141424" y="0"/>
                    <a:pt x="315879" y="0"/>
                  </a:cubicBezTo>
                  <a:lnTo>
                    <a:pt x="2842911" y="0"/>
                  </a:lnTo>
                  <a:cubicBezTo>
                    <a:pt x="3017366" y="0"/>
                    <a:pt x="3158790" y="141424"/>
                    <a:pt x="3158790" y="315879"/>
                  </a:cubicBezTo>
                  <a:lnTo>
                    <a:pt x="3158790" y="3740096"/>
                  </a:lnTo>
                  <a:cubicBezTo>
                    <a:pt x="3158790" y="3914551"/>
                    <a:pt x="3017366" y="4055975"/>
                    <a:pt x="2842911" y="4055975"/>
                  </a:cubicBezTo>
                  <a:lnTo>
                    <a:pt x="315879" y="4055975"/>
                  </a:lnTo>
                  <a:cubicBezTo>
                    <a:pt x="141424" y="4055975"/>
                    <a:pt x="0" y="3914551"/>
                    <a:pt x="0" y="3740096"/>
                  </a:cubicBezTo>
                  <a:lnTo>
                    <a:pt x="0" y="3158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478" tIns="153478" rIns="153478" bIns="153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*QUEJA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*INFORME SERVIDOR PÚBLICO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*OFICIO </a:t>
              </a:r>
              <a:endParaRPr lang="es-CO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BC6A96FF-9C92-48FF-A01A-383CE8D34B33}"/>
                </a:ext>
              </a:extLst>
            </p:cNvPr>
            <p:cNvSpPr/>
            <p:nvPr/>
          </p:nvSpPr>
          <p:spPr>
            <a:xfrm>
              <a:off x="1888748" y="937870"/>
              <a:ext cx="649202" cy="664187"/>
            </a:xfrm>
            <a:custGeom>
              <a:avLst/>
              <a:gdLst>
                <a:gd name="connsiteX0" fmla="*/ 0 w 70437"/>
                <a:gd name="connsiteY0" fmla="*/ 26855 h 134275"/>
                <a:gd name="connsiteX1" fmla="*/ 35219 w 70437"/>
                <a:gd name="connsiteY1" fmla="*/ 26855 h 134275"/>
                <a:gd name="connsiteX2" fmla="*/ 35219 w 70437"/>
                <a:gd name="connsiteY2" fmla="*/ 0 h 134275"/>
                <a:gd name="connsiteX3" fmla="*/ 70437 w 70437"/>
                <a:gd name="connsiteY3" fmla="*/ 67138 h 134275"/>
                <a:gd name="connsiteX4" fmla="*/ 35219 w 70437"/>
                <a:gd name="connsiteY4" fmla="*/ 134275 h 134275"/>
                <a:gd name="connsiteX5" fmla="*/ 35219 w 70437"/>
                <a:gd name="connsiteY5" fmla="*/ 107420 h 134275"/>
                <a:gd name="connsiteX6" fmla="*/ 0 w 70437"/>
                <a:gd name="connsiteY6" fmla="*/ 107420 h 134275"/>
                <a:gd name="connsiteX7" fmla="*/ 0 w 70437"/>
                <a:gd name="connsiteY7" fmla="*/ 26855 h 1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37" h="134275">
                  <a:moveTo>
                    <a:pt x="0" y="26855"/>
                  </a:moveTo>
                  <a:lnTo>
                    <a:pt x="35219" y="26855"/>
                  </a:lnTo>
                  <a:lnTo>
                    <a:pt x="35219" y="0"/>
                  </a:lnTo>
                  <a:lnTo>
                    <a:pt x="70437" y="67138"/>
                  </a:lnTo>
                  <a:lnTo>
                    <a:pt x="35219" y="134275"/>
                  </a:lnTo>
                  <a:lnTo>
                    <a:pt x="35219" y="107420"/>
                  </a:lnTo>
                  <a:lnTo>
                    <a:pt x="0" y="107420"/>
                  </a:lnTo>
                  <a:lnTo>
                    <a:pt x="0" y="2685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854" rIns="21130" bIns="26855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400" kern="120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D411DD3-69EF-4967-B668-B7E698DA5191}"/>
                </a:ext>
              </a:extLst>
            </p:cNvPr>
            <p:cNvSpPr/>
            <p:nvPr/>
          </p:nvSpPr>
          <p:spPr>
            <a:xfrm>
              <a:off x="2667386" y="207625"/>
              <a:ext cx="2001652" cy="2270018"/>
            </a:xfrm>
            <a:custGeom>
              <a:avLst/>
              <a:gdLst>
                <a:gd name="connsiteX0" fmla="*/ 0 w 541433"/>
                <a:gd name="connsiteY0" fmla="*/ 54143 h 2270017"/>
                <a:gd name="connsiteX1" fmla="*/ 54143 w 541433"/>
                <a:gd name="connsiteY1" fmla="*/ 0 h 2270017"/>
                <a:gd name="connsiteX2" fmla="*/ 487290 w 541433"/>
                <a:gd name="connsiteY2" fmla="*/ 0 h 2270017"/>
                <a:gd name="connsiteX3" fmla="*/ 541433 w 541433"/>
                <a:gd name="connsiteY3" fmla="*/ 54143 h 2270017"/>
                <a:gd name="connsiteX4" fmla="*/ 541433 w 541433"/>
                <a:gd name="connsiteY4" fmla="*/ 2215874 h 2270017"/>
                <a:gd name="connsiteX5" fmla="*/ 487290 w 541433"/>
                <a:gd name="connsiteY5" fmla="*/ 2270017 h 2270017"/>
                <a:gd name="connsiteX6" fmla="*/ 54143 w 541433"/>
                <a:gd name="connsiteY6" fmla="*/ 2270017 h 2270017"/>
                <a:gd name="connsiteX7" fmla="*/ 0 w 541433"/>
                <a:gd name="connsiteY7" fmla="*/ 2215874 h 2270017"/>
                <a:gd name="connsiteX8" fmla="*/ 0 w 541433"/>
                <a:gd name="connsiteY8" fmla="*/ 54143 h 22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433" h="2270017">
                  <a:moveTo>
                    <a:pt x="0" y="54143"/>
                  </a:moveTo>
                  <a:cubicBezTo>
                    <a:pt x="0" y="24241"/>
                    <a:pt x="24241" y="0"/>
                    <a:pt x="54143" y="0"/>
                  </a:cubicBezTo>
                  <a:lnTo>
                    <a:pt x="487290" y="0"/>
                  </a:lnTo>
                  <a:cubicBezTo>
                    <a:pt x="517192" y="0"/>
                    <a:pt x="541433" y="24241"/>
                    <a:pt x="541433" y="54143"/>
                  </a:cubicBezTo>
                  <a:lnTo>
                    <a:pt x="541433" y="2215874"/>
                  </a:lnTo>
                  <a:cubicBezTo>
                    <a:pt x="541433" y="2245776"/>
                    <a:pt x="517192" y="2270017"/>
                    <a:pt x="487290" y="2270017"/>
                  </a:cubicBezTo>
                  <a:lnTo>
                    <a:pt x="54143" y="2270017"/>
                  </a:lnTo>
                  <a:cubicBezTo>
                    <a:pt x="24241" y="2270017"/>
                    <a:pt x="0" y="2245776"/>
                    <a:pt x="0" y="2215874"/>
                  </a:cubicBezTo>
                  <a:lnTo>
                    <a:pt x="0" y="541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0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08" tIns="34908" rIns="34908" bIns="349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INDAGACIÓN PRELIMINAR </a:t>
              </a: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 MESES </a:t>
              </a: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Art. 150 Ley 734-2002</a:t>
              </a: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D6D8B18-555F-4E5D-9A1F-A94BD38FDD6D}"/>
                </a:ext>
              </a:extLst>
            </p:cNvPr>
            <p:cNvSpPr/>
            <p:nvPr/>
          </p:nvSpPr>
          <p:spPr>
            <a:xfrm>
              <a:off x="4744661" y="1015036"/>
              <a:ext cx="266463" cy="509853"/>
            </a:xfrm>
            <a:custGeom>
              <a:avLst/>
              <a:gdLst>
                <a:gd name="connsiteX0" fmla="*/ 0 w 114783"/>
                <a:gd name="connsiteY0" fmla="*/ 26855 h 134275"/>
                <a:gd name="connsiteX1" fmla="*/ 57392 w 114783"/>
                <a:gd name="connsiteY1" fmla="*/ 26855 h 134275"/>
                <a:gd name="connsiteX2" fmla="*/ 57392 w 114783"/>
                <a:gd name="connsiteY2" fmla="*/ 0 h 134275"/>
                <a:gd name="connsiteX3" fmla="*/ 114783 w 114783"/>
                <a:gd name="connsiteY3" fmla="*/ 67138 h 134275"/>
                <a:gd name="connsiteX4" fmla="*/ 57392 w 114783"/>
                <a:gd name="connsiteY4" fmla="*/ 134275 h 134275"/>
                <a:gd name="connsiteX5" fmla="*/ 57392 w 114783"/>
                <a:gd name="connsiteY5" fmla="*/ 107420 h 134275"/>
                <a:gd name="connsiteX6" fmla="*/ 0 w 114783"/>
                <a:gd name="connsiteY6" fmla="*/ 107420 h 134275"/>
                <a:gd name="connsiteX7" fmla="*/ 0 w 114783"/>
                <a:gd name="connsiteY7" fmla="*/ 26855 h 1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3" h="134275">
                  <a:moveTo>
                    <a:pt x="0" y="26855"/>
                  </a:moveTo>
                  <a:lnTo>
                    <a:pt x="57392" y="26855"/>
                  </a:lnTo>
                  <a:lnTo>
                    <a:pt x="57392" y="0"/>
                  </a:lnTo>
                  <a:lnTo>
                    <a:pt x="114783" y="67138"/>
                  </a:lnTo>
                  <a:lnTo>
                    <a:pt x="57392" y="134275"/>
                  </a:lnTo>
                  <a:lnTo>
                    <a:pt x="57392" y="107420"/>
                  </a:lnTo>
                  <a:lnTo>
                    <a:pt x="0" y="107420"/>
                  </a:lnTo>
                  <a:lnTo>
                    <a:pt x="0" y="2685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0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855" rIns="34435" bIns="26855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400" kern="1200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B4089CD8-AF26-467E-91C8-722FA89E7AD7}"/>
                </a:ext>
              </a:extLst>
            </p:cNvPr>
            <p:cNvSpPr/>
            <p:nvPr/>
          </p:nvSpPr>
          <p:spPr>
            <a:xfrm>
              <a:off x="5011125" y="207625"/>
              <a:ext cx="2001652" cy="2270018"/>
            </a:xfrm>
            <a:custGeom>
              <a:avLst/>
              <a:gdLst>
                <a:gd name="connsiteX0" fmla="*/ 0 w 541433"/>
                <a:gd name="connsiteY0" fmla="*/ 54143 h 2270017"/>
                <a:gd name="connsiteX1" fmla="*/ 54143 w 541433"/>
                <a:gd name="connsiteY1" fmla="*/ 0 h 2270017"/>
                <a:gd name="connsiteX2" fmla="*/ 487290 w 541433"/>
                <a:gd name="connsiteY2" fmla="*/ 0 h 2270017"/>
                <a:gd name="connsiteX3" fmla="*/ 541433 w 541433"/>
                <a:gd name="connsiteY3" fmla="*/ 54143 h 2270017"/>
                <a:gd name="connsiteX4" fmla="*/ 541433 w 541433"/>
                <a:gd name="connsiteY4" fmla="*/ 2215874 h 2270017"/>
                <a:gd name="connsiteX5" fmla="*/ 487290 w 541433"/>
                <a:gd name="connsiteY5" fmla="*/ 2270017 h 2270017"/>
                <a:gd name="connsiteX6" fmla="*/ 54143 w 541433"/>
                <a:gd name="connsiteY6" fmla="*/ 2270017 h 2270017"/>
                <a:gd name="connsiteX7" fmla="*/ 0 w 541433"/>
                <a:gd name="connsiteY7" fmla="*/ 2215874 h 2270017"/>
                <a:gd name="connsiteX8" fmla="*/ 0 w 541433"/>
                <a:gd name="connsiteY8" fmla="*/ 54143 h 22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433" h="2270017">
                  <a:moveTo>
                    <a:pt x="0" y="54143"/>
                  </a:moveTo>
                  <a:cubicBezTo>
                    <a:pt x="0" y="24241"/>
                    <a:pt x="24241" y="0"/>
                    <a:pt x="54143" y="0"/>
                  </a:cubicBezTo>
                  <a:lnTo>
                    <a:pt x="487290" y="0"/>
                  </a:lnTo>
                  <a:cubicBezTo>
                    <a:pt x="517192" y="0"/>
                    <a:pt x="541433" y="24241"/>
                    <a:pt x="541433" y="54143"/>
                  </a:cubicBezTo>
                  <a:lnTo>
                    <a:pt x="541433" y="2215874"/>
                  </a:lnTo>
                  <a:cubicBezTo>
                    <a:pt x="541433" y="2245776"/>
                    <a:pt x="517192" y="2270017"/>
                    <a:pt x="487290" y="2270017"/>
                  </a:cubicBezTo>
                  <a:lnTo>
                    <a:pt x="54143" y="2270017"/>
                  </a:lnTo>
                  <a:cubicBezTo>
                    <a:pt x="24241" y="2270017"/>
                    <a:pt x="0" y="2245776"/>
                    <a:pt x="0" y="2215874"/>
                  </a:cubicBezTo>
                  <a:lnTo>
                    <a:pt x="0" y="541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08" tIns="34908" rIns="34908" bIns="349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INVESTIGACIÓN DISCIPLINARIA</a:t>
              </a: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12 MESES </a:t>
              </a: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Art. 152 Ley 734- 2002</a:t>
              </a: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88DF9E0-EB9F-42CE-A696-3553BBD17B45}"/>
                </a:ext>
              </a:extLst>
            </p:cNvPr>
            <p:cNvSpPr/>
            <p:nvPr/>
          </p:nvSpPr>
          <p:spPr>
            <a:xfrm>
              <a:off x="4304260" y="7085352"/>
              <a:ext cx="49975" cy="53430"/>
            </a:xfrm>
            <a:custGeom>
              <a:avLst/>
              <a:gdLst>
                <a:gd name="connsiteX0" fmla="*/ 0 w 114783"/>
                <a:gd name="connsiteY0" fmla="*/ 26855 h 134275"/>
                <a:gd name="connsiteX1" fmla="*/ 57392 w 114783"/>
                <a:gd name="connsiteY1" fmla="*/ 26855 h 134275"/>
                <a:gd name="connsiteX2" fmla="*/ 57392 w 114783"/>
                <a:gd name="connsiteY2" fmla="*/ 0 h 134275"/>
                <a:gd name="connsiteX3" fmla="*/ 114783 w 114783"/>
                <a:gd name="connsiteY3" fmla="*/ 67138 h 134275"/>
                <a:gd name="connsiteX4" fmla="*/ 57392 w 114783"/>
                <a:gd name="connsiteY4" fmla="*/ 134275 h 134275"/>
                <a:gd name="connsiteX5" fmla="*/ 57392 w 114783"/>
                <a:gd name="connsiteY5" fmla="*/ 107420 h 134275"/>
                <a:gd name="connsiteX6" fmla="*/ 0 w 114783"/>
                <a:gd name="connsiteY6" fmla="*/ 107420 h 134275"/>
                <a:gd name="connsiteX7" fmla="*/ 0 w 114783"/>
                <a:gd name="connsiteY7" fmla="*/ 26855 h 1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3" h="134275">
                  <a:moveTo>
                    <a:pt x="0" y="26855"/>
                  </a:moveTo>
                  <a:lnTo>
                    <a:pt x="57392" y="26855"/>
                  </a:lnTo>
                  <a:lnTo>
                    <a:pt x="57392" y="0"/>
                  </a:lnTo>
                  <a:lnTo>
                    <a:pt x="114783" y="67138"/>
                  </a:lnTo>
                  <a:lnTo>
                    <a:pt x="57392" y="134275"/>
                  </a:lnTo>
                  <a:lnTo>
                    <a:pt x="57392" y="107420"/>
                  </a:lnTo>
                  <a:lnTo>
                    <a:pt x="0" y="107420"/>
                  </a:lnTo>
                  <a:lnTo>
                    <a:pt x="0" y="2685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0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855" rIns="34435" bIns="26855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400" kern="120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C816DA8-1881-457E-AAB2-40CD8DB7A765}"/>
                </a:ext>
              </a:extLst>
            </p:cNvPr>
            <p:cNvSpPr/>
            <p:nvPr/>
          </p:nvSpPr>
          <p:spPr>
            <a:xfrm>
              <a:off x="2667386" y="2810026"/>
              <a:ext cx="2012915" cy="2270017"/>
            </a:xfrm>
            <a:custGeom>
              <a:avLst/>
              <a:gdLst>
                <a:gd name="connsiteX0" fmla="*/ 0 w 541433"/>
                <a:gd name="connsiteY0" fmla="*/ 54143 h 2270017"/>
                <a:gd name="connsiteX1" fmla="*/ 54143 w 541433"/>
                <a:gd name="connsiteY1" fmla="*/ 0 h 2270017"/>
                <a:gd name="connsiteX2" fmla="*/ 487290 w 541433"/>
                <a:gd name="connsiteY2" fmla="*/ 0 h 2270017"/>
                <a:gd name="connsiteX3" fmla="*/ 541433 w 541433"/>
                <a:gd name="connsiteY3" fmla="*/ 54143 h 2270017"/>
                <a:gd name="connsiteX4" fmla="*/ 541433 w 541433"/>
                <a:gd name="connsiteY4" fmla="*/ 2215874 h 2270017"/>
                <a:gd name="connsiteX5" fmla="*/ 487290 w 541433"/>
                <a:gd name="connsiteY5" fmla="*/ 2270017 h 2270017"/>
                <a:gd name="connsiteX6" fmla="*/ 54143 w 541433"/>
                <a:gd name="connsiteY6" fmla="*/ 2270017 h 2270017"/>
                <a:gd name="connsiteX7" fmla="*/ 0 w 541433"/>
                <a:gd name="connsiteY7" fmla="*/ 2215874 h 2270017"/>
                <a:gd name="connsiteX8" fmla="*/ 0 w 541433"/>
                <a:gd name="connsiteY8" fmla="*/ 54143 h 22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433" h="2270017">
                  <a:moveTo>
                    <a:pt x="0" y="54143"/>
                  </a:moveTo>
                  <a:cubicBezTo>
                    <a:pt x="0" y="24241"/>
                    <a:pt x="24241" y="0"/>
                    <a:pt x="54143" y="0"/>
                  </a:cubicBezTo>
                  <a:lnTo>
                    <a:pt x="487290" y="0"/>
                  </a:lnTo>
                  <a:cubicBezTo>
                    <a:pt x="517192" y="0"/>
                    <a:pt x="541433" y="24241"/>
                    <a:pt x="541433" y="54143"/>
                  </a:cubicBezTo>
                  <a:lnTo>
                    <a:pt x="541433" y="2215874"/>
                  </a:lnTo>
                  <a:cubicBezTo>
                    <a:pt x="541433" y="2245776"/>
                    <a:pt x="517192" y="2270017"/>
                    <a:pt x="487290" y="2270017"/>
                  </a:cubicBezTo>
                  <a:lnTo>
                    <a:pt x="54143" y="2270017"/>
                  </a:lnTo>
                  <a:cubicBezTo>
                    <a:pt x="24241" y="2270017"/>
                    <a:pt x="0" y="2245776"/>
                    <a:pt x="0" y="2215874"/>
                  </a:cubicBezTo>
                  <a:lnTo>
                    <a:pt x="0" y="541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0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08" tIns="34908" rIns="34908" bIns="349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CIERRE DE LA INVESTIGACIÓN Art. 53 Ley 1474-2011</a:t>
              </a: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6C3CE9A-76B7-4B84-AACC-A225B510906B}"/>
                </a:ext>
              </a:extLst>
            </p:cNvPr>
            <p:cNvSpPr/>
            <p:nvPr/>
          </p:nvSpPr>
          <p:spPr>
            <a:xfrm rot="5400000">
              <a:off x="5802300" y="2403449"/>
              <a:ext cx="419301" cy="393853"/>
            </a:xfrm>
            <a:custGeom>
              <a:avLst/>
              <a:gdLst>
                <a:gd name="connsiteX0" fmla="*/ 0 w 114783"/>
                <a:gd name="connsiteY0" fmla="*/ 26855 h 134275"/>
                <a:gd name="connsiteX1" fmla="*/ 57392 w 114783"/>
                <a:gd name="connsiteY1" fmla="*/ 26855 h 134275"/>
                <a:gd name="connsiteX2" fmla="*/ 57392 w 114783"/>
                <a:gd name="connsiteY2" fmla="*/ 0 h 134275"/>
                <a:gd name="connsiteX3" fmla="*/ 114783 w 114783"/>
                <a:gd name="connsiteY3" fmla="*/ 67138 h 134275"/>
                <a:gd name="connsiteX4" fmla="*/ 57392 w 114783"/>
                <a:gd name="connsiteY4" fmla="*/ 134275 h 134275"/>
                <a:gd name="connsiteX5" fmla="*/ 57392 w 114783"/>
                <a:gd name="connsiteY5" fmla="*/ 107420 h 134275"/>
                <a:gd name="connsiteX6" fmla="*/ 0 w 114783"/>
                <a:gd name="connsiteY6" fmla="*/ 107420 h 134275"/>
                <a:gd name="connsiteX7" fmla="*/ 0 w 114783"/>
                <a:gd name="connsiteY7" fmla="*/ 26855 h 13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3" h="134275">
                  <a:moveTo>
                    <a:pt x="0" y="26855"/>
                  </a:moveTo>
                  <a:lnTo>
                    <a:pt x="57392" y="26855"/>
                  </a:lnTo>
                  <a:lnTo>
                    <a:pt x="57392" y="0"/>
                  </a:lnTo>
                  <a:lnTo>
                    <a:pt x="114783" y="67138"/>
                  </a:lnTo>
                  <a:lnTo>
                    <a:pt x="57392" y="134275"/>
                  </a:lnTo>
                  <a:lnTo>
                    <a:pt x="57392" y="107420"/>
                  </a:lnTo>
                  <a:lnTo>
                    <a:pt x="0" y="107420"/>
                  </a:lnTo>
                  <a:lnTo>
                    <a:pt x="0" y="2685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855" rIns="34435" bIns="26855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400" kern="1200" dirty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A7DE03F2-B2A0-4C4B-8194-A5A214658911}"/>
                </a:ext>
              </a:extLst>
            </p:cNvPr>
            <p:cNvSpPr/>
            <p:nvPr/>
          </p:nvSpPr>
          <p:spPr>
            <a:xfrm>
              <a:off x="5011124" y="2810026"/>
              <a:ext cx="2001653" cy="2270017"/>
            </a:xfrm>
            <a:custGeom>
              <a:avLst/>
              <a:gdLst>
                <a:gd name="connsiteX0" fmla="*/ 0 w 541433"/>
                <a:gd name="connsiteY0" fmla="*/ 54143 h 2270017"/>
                <a:gd name="connsiteX1" fmla="*/ 54143 w 541433"/>
                <a:gd name="connsiteY1" fmla="*/ 0 h 2270017"/>
                <a:gd name="connsiteX2" fmla="*/ 487290 w 541433"/>
                <a:gd name="connsiteY2" fmla="*/ 0 h 2270017"/>
                <a:gd name="connsiteX3" fmla="*/ 541433 w 541433"/>
                <a:gd name="connsiteY3" fmla="*/ 54143 h 2270017"/>
                <a:gd name="connsiteX4" fmla="*/ 541433 w 541433"/>
                <a:gd name="connsiteY4" fmla="*/ 2215874 h 2270017"/>
                <a:gd name="connsiteX5" fmla="*/ 487290 w 541433"/>
                <a:gd name="connsiteY5" fmla="*/ 2270017 h 2270017"/>
                <a:gd name="connsiteX6" fmla="*/ 54143 w 541433"/>
                <a:gd name="connsiteY6" fmla="*/ 2270017 h 2270017"/>
                <a:gd name="connsiteX7" fmla="*/ 0 w 541433"/>
                <a:gd name="connsiteY7" fmla="*/ 2215874 h 2270017"/>
                <a:gd name="connsiteX8" fmla="*/ 0 w 541433"/>
                <a:gd name="connsiteY8" fmla="*/ 54143 h 22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433" h="2270017">
                  <a:moveTo>
                    <a:pt x="0" y="54143"/>
                  </a:moveTo>
                  <a:cubicBezTo>
                    <a:pt x="0" y="24241"/>
                    <a:pt x="24241" y="0"/>
                    <a:pt x="54143" y="0"/>
                  </a:cubicBezTo>
                  <a:lnTo>
                    <a:pt x="487290" y="0"/>
                  </a:lnTo>
                  <a:cubicBezTo>
                    <a:pt x="517192" y="0"/>
                    <a:pt x="541433" y="24241"/>
                    <a:pt x="541433" y="54143"/>
                  </a:cubicBezTo>
                  <a:lnTo>
                    <a:pt x="541433" y="2215874"/>
                  </a:lnTo>
                  <a:cubicBezTo>
                    <a:pt x="541433" y="2245776"/>
                    <a:pt x="517192" y="2270017"/>
                    <a:pt x="487290" y="2270017"/>
                  </a:cubicBezTo>
                  <a:lnTo>
                    <a:pt x="54143" y="2270017"/>
                  </a:lnTo>
                  <a:cubicBezTo>
                    <a:pt x="24241" y="2270017"/>
                    <a:pt x="0" y="2245776"/>
                    <a:pt x="0" y="2215874"/>
                  </a:cubicBezTo>
                  <a:lnTo>
                    <a:pt x="0" y="541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08" tIns="34908" rIns="34908" bIns="3490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CALIFICACIÓN INVESTIGACIÓN Art. 53 Ley 1474-2011</a:t>
              </a:r>
            </a:p>
          </p:txBody>
        </p:sp>
      </p:grp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545EDD72-0EC3-437A-87A3-86D595723E42}"/>
              </a:ext>
            </a:extLst>
          </p:cNvPr>
          <p:cNvSpPr/>
          <p:nvPr/>
        </p:nvSpPr>
        <p:spPr>
          <a:xfrm rot="7465295">
            <a:off x="1847422" y="4454548"/>
            <a:ext cx="674967" cy="726883"/>
          </a:xfrm>
          <a:custGeom>
            <a:avLst/>
            <a:gdLst>
              <a:gd name="connsiteX0" fmla="*/ 0 w 114783"/>
              <a:gd name="connsiteY0" fmla="*/ 26855 h 134275"/>
              <a:gd name="connsiteX1" fmla="*/ 57392 w 114783"/>
              <a:gd name="connsiteY1" fmla="*/ 26855 h 134275"/>
              <a:gd name="connsiteX2" fmla="*/ 57392 w 114783"/>
              <a:gd name="connsiteY2" fmla="*/ 0 h 134275"/>
              <a:gd name="connsiteX3" fmla="*/ 114783 w 114783"/>
              <a:gd name="connsiteY3" fmla="*/ 67138 h 134275"/>
              <a:gd name="connsiteX4" fmla="*/ 57392 w 114783"/>
              <a:gd name="connsiteY4" fmla="*/ 134275 h 134275"/>
              <a:gd name="connsiteX5" fmla="*/ 57392 w 114783"/>
              <a:gd name="connsiteY5" fmla="*/ 107420 h 134275"/>
              <a:gd name="connsiteX6" fmla="*/ 0 w 114783"/>
              <a:gd name="connsiteY6" fmla="*/ 107420 h 134275"/>
              <a:gd name="connsiteX7" fmla="*/ 0 w 114783"/>
              <a:gd name="connsiteY7" fmla="*/ 26855 h 13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83" h="134275">
                <a:moveTo>
                  <a:pt x="0" y="26855"/>
                </a:moveTo>
                <a:lnTo>
                  <a:pt x="57392" y="26855"/>
                </a:lnTo>
                <a:lnTo>
                  <a:pt x="57392" y="0"/>
                </a:lnTo>
                <a:lnTo>
                  <a:pt x="114783" y="67138"/>
                </a:lnTo>
                <a:lnTo>
                  <a:pt x="57392" y="134275"/>
                </a:lnTo>
                <a:lnTo>
                  <a:pt x="57392" y="107420"/>
                </a:lnTo>
                <a:lnTo>
                  <a:pt x="0" y="107420"/>
                </a:lnTo>
                <a:lnTo>
                  <a:pt x="0" y="268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6855" rIns="34435" bIns="26855" numCol="1" spcCol="1270" anchor="ctr" anchorCtr="0">
            <a:noAutofit/>
          </a:bodyPr>
          <a:lstStyle/>
          <a:p>
            <a:pPr marL="0" lvl="0" indent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400" kern="12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C55C535-3B82-49F9-9DB2-3AB90FCD89C3}"/>
              </a:ext>
            </a:extLst>
          </p:cNvPr>
          <p:cNvGrpSpPr/>
          <p:nvPr/>
        </p:nvGrpSpPr>
        <p:grpSpPr>
          <a:xfrm>
            <a:off x="20330" y="5293920"/>
            <a:ext cx="6809016" cy="4420216"/>
            <a:chOff x="40958" y="8020439"/>
            <a:chExt cx="6475328" cy="1147147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09701B3-C338-4A8B-927D-91A564BB2E24}"/>
                </a:ext>
              </a:extLst>
            </p:cNvPr>
            <p:cNvSpPr/>
            <p:nvPr/>
          </p:nvSpPr>
          <p:spPr>
            <a:xfrm>
              <a:off x="40958" y="8020439"/>
              <a:ext cx="2304881" cy="549070"/>
            </a:xfrm>
            <a:custGeom>
              <a:avLst/>
              <a:gdLst>
                <a:gd name="connsiteX0" fmla="*/ 0 w 1331814"/>
                <a:gd name="connsiteY0" fmla="*/ 0 h 532725"/>
                <a:gd name="connsiteX1" fmla="*/ 1065452 w 1331814"/>
                <a:gd name="connsiteY1" fmla="*/ 0 h 532725"/>
                <a:gd name="connsiteX2" fmla="*/ 1331814 w 1331814"/>
                <a:gd name="connsiteY2" fmla="*/ 266363 h 532725"/>
                <a:gd name="connsiteX3" fmla="*/ 1065452 w 1331814"/>
                <a:gd name="connsiteY3" fmla="*/ 532725 h 532725"/>
                <a:gd name="connsiteX4" fmla="*/ 0 w 1331814"/>
                <a:gd name="connsiteY4" fmla="*/ 532725 h 532725"/>
                <a:gd name="connsiteX5" fmla="*/ 266363 w 1331814"/>
                <a:gd name="connsiteY5" fmla="*/ 266363 h 532725"/>
                <a:gd name="connsiteX6" fmla="*/ 0 w 1331814"/>
                <a:gd name="connsiteY6" fmla="*/ 0 h 5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814" h="532725">
                  <a:moveTo>
                    <a:pt x="0" y="0"/>
                  </a:moveTo>
                  <a:lnTo>
                    <a:pt x="1065452" y="0"/>
                  </a:lnTo>
                  <a:lnTo>
                    <a:pt x="1331814" y="266363"/>
                  </a:lnTo>
                  <a:lnTo>
                    <a:pt x="1065452" y="532725"/>
                  </a:lnTo>
                  <a:lnTo>
                    <a:pt x="0" y="532725"/>
                  </a:lnTo>
                  <a:lnTo>
                    <a:pt x="266363" y="266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373" tIns="25337" rIns="291699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DESCARGOS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 Días para presentar pruebas.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Art. 166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Ley 734-2002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D42FD46F-1CBD-4A1C-8430-29D352AB8FB4}"/>
                </a:ext>
              </a:extLst>
            </p:cNvPr>
            <p:cNvSpPr/>
            <p:nvPr/>
          </p:nvSpPr>
          <p:spPr>
            <a:xfrm>
              <a:off x="2069172" y="8024004"/>
              <a:ext cx="2304881" cy="549070"/>
            </a:xfrm>
            <a:custGeom>
              <a:avLst/>
              <a:gdLst>
                <a:gd name="connsiteX0" fmla="*/ 0 w 1331814"/>
                <a:gd name="connsiteY0" fmla="*/ 0 h 532725"/>
                <a:gd name="connsiteX1" fmla="*/ 1065452 w 1331814"/>
                <a:gd name="connsiteY1" fmla="*/ 0 h 532725"/>
                <a:gd name="connsiteX2" fmla="*/ 1331814 w 1331814"/>
                <a:gd name="connsiteY2" fmla="*/ 266363 h 532725"/>
                <a:gd name="connsiteX3" fmla="*/ 1065452 w 1331814"/>
                <a:gd name="connsiteY3" fmla="*/ 532725 h 532725"/>
                <a:gd name="connsiteX4" fmla="*/ 0 w 1331814"/>
                <a:gd name="connsiteY4" fmla="*/ 532725 h 532725"/>
                <a:gd name="connsiteX5" fmla="*/ 266363 w 1331814"/>
                <a:gd name="connsiteY5" fmla="*/ 266363 h 532725"/>
                <a:gd name="connsiteX6" fmla="*/ 0 w 1331814"/>
                <a:gd name="connsiteY6" fmla="*/ 0 h 5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814" h="532725">
                  <a:moveTo>
                    <a:pt x="0" y="0"/>
                  </a:moveTo>
                  <a:lnTo>
                    <a:pt x="1065452" y="0"/>
                  </a:lnTo>
                  <a:lnTo>
                    <a:pt x="1331814" y="266363"/>
                  </a:lnTo>
                  <a:lnTo>
                    <a:pt x="1065452" y="532725"/>
                  </a:lnTo>
                  <a:lnTo>
                    <a:pt x="0" y="532725"/>
                  </a:lnTo>
                  <a:lnTo>
                    <a:pt x="266363" y="266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373" tIns="25337" rIns="291699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Pruebas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90 días</a:t>
              </a: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Art. 168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Ley 734</a:t>
              </a: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-2002 </a:t>
              </a: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E095043-20B3-4C1E-A817-F6B10F784661}"/>
                </a:ext>
              </a:extLst>
            </p:cNvPr>
            <p:cNvSpPr/>
            <p:nvPr/>
          </p:nvSpPr>
          <p:spPr>
            <a:xfrm>
              <a:off x="4211405" y="8020439"/>
              <a:ext cx="2304881" cy="552635"/>
            </a:xfrm>
            <a:custGeom>
              <a:avLst/>
              <a:gdLst>
                <a:gd name="connsiteX0" fmla="*/ 0 w 1331814"/>
                <a:gd name="connsiteY0" fmla="*/ 0 h 532725"/>
                <a:gd name="connsiteX1" fmla="*/ 1065452 w 1331814"/>
                <a:gd name="connsiteY1" fmla="*/ 0 h 532725"/>
                <a:gd name="connsiteX2" fmla="*/ 1331814 w 1331814"/>
                <a:gd name="connsiteY2" fmla="*/ 266363 h 532725"/>
                <a:gd name="connsiteX3" fmla="*/ 1065452 w 1331814"/>
                <a:gd name="connsiteY3" fmla="*/ 532725 h 532725"/>
                <a:gd name="connsiteX4" fmla="*/ 0 w 1331814"/>
                <a:gd name="connsiteY4" fmla="*/ 532725 h 532725"/>
                <a:gd name="connsiteX5" fmla="*/ 266363 w 1331814"/>
                <a:gd name="connsiteY5" fmla="*/ 266363 h 532725"/>
                <a:gd name="connsiteX6" fmla="*/ 0 w 1331814"/>
                <a:gd name="connsiteY6" fmla="*/ 0 h 5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814" h="532725">
                  <a:moveTo>
                    <a:pt x="0" y="0"/>
                  </a:moveTo>
                  <a:lnTo>
                    <a:pt x="1065452" y="0"/>
                  </a:lnTo>
                  <a:lnTo>
                    <a:pt x="1331814" y="266363"/>
                  </a:lnTo>
                  <a:lnTo>
                    <a:pt x="1065452" y="532725"/>
                  </a:lnTo>
                  <a:lnTo>
                    <a:pt x="0" y="532725"/>
                  </a:lnTo>
                  <a:lnTo>
                    <a:pt x="266363" y="266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373" tIns="25337" rIns="291699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Alegatos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conclusión</a:t>
              </a:r>
              <a:endParaRPr lang="es-CO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 días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Traslado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Art. 55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Ley 1474-2011</a:t>
              </a:r>
              <a:endParaRPr lang="es-CO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3CD27042-F1B6-45F2-B58B-C4DFC7324D06}"/>
                </a:ext>
              </a:extLst>
            </p:cNvPr>
            <p:cNvSpPr/>
            <p:nvPr/>
          </p:nvSpPr>
          <p:spPr>
            <a:xfrm>
              <a:off x="698119" y="8634861"/>
              <a:ext cx="2304881" cy="532725"/>
            </a:xfrm>
            <a:custGeom>
              <a:avLst/>
              <a:gdLst>
                <a:gd name="connsiteX0" fmla="*/ 0 w 1331814"/>
                <a:gd name="connsiteY0" fmla="*/ 0 h 532725"/>
                <a:gd name="connsiteX1" fmla="*/ 1065452 w 1331814"/>
                <a:gd name="connsiteY1" fmla="*/ 0 h 532725"/>
                <a:gd name="connsiteX2" fmla="*/ 1331814 w 1331814"/>
                <a:gd name="connsiteY2" fmla="*/ 266363 h 532725"/>
                <a:gd name="connsiteX3" fmla="*/ 1065452 w 1331814"/>
                <a:gd name="connsiteY3" fmla="*/ 532725 h 532725"/>
                <a:gd name="connsiteX4" fmla="*/ 0 w 1331814"/>
                <a:gd name="connsiteY4" fmla="*/ 532725 h 532725"/>
                <a:gd name="connsiteX5" fmla="*/ 266363 w 1331814"/>
                <a:gd name="connsiteY5" fmla="*/ 266363 h 532725"/>
                <a:gd name="connsiteX6" fmla="*/ 0 w 1331814"/>
                <a:gd name="connsiteY6" fmla="*/ 0 h 5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814" h="532725">
                  <a:moveTo>
                    <a:pt x="0" y="0"/>
                  </a:moveTo>
                  <a:lnTo>
                    <a:pt x="1065452" y="0"/>
                  </a:lnTo>
                  <a:lnTo>
                    <a:pt x="1331814" y="266363"/>
                  </a:lnTo>
                  <a:lnTo>
                    <a:pt x="1065452" y="532725"/>
                  </a:lnTo>
                  <a:lnTo>
                    <a:pt x="0" y="532725"/>
                  </a:lnTo>
                  <a:lnTo>
                    <a:pt x="266363" y="266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379" tIns="42672" rIns="309034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Fallo 1°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Instancia             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20 días hábiles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Art. 56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Ley 1474 de 2011</a:t>
              </a: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89A9ECA-9B94-486E-BF6A-2EEEF420DE13}"/>
                </a:ext>
              </a:extLst>
            </p:cNvPr>
            <p:cNvSpPr/>
            <p:nvPr/>
          </p:nvSpPr>
          <p:spPr>
            <a:xfrm>
              <a:off x="2828897" y="8634861"/>
              <a:ext cx="2304881" cy="532725"/>
            </a:xfrm>
            <a:custGeom>
              <a:avLst/>
              <a:gdLst>
                <a:gd name="connsiteX0" fmla="*/ 0 w 1331814"/>
                <a:gd name="connsiteY0" fmla="*/ 0 h 532725"/>
                <a:gd name="connsiteX1" fmla="*/ 1065452 w 1331814"/>
                <a:gd name="connsiteY1" fmla="*/ 0 h 532725"/>
                <a:gd name="connsiteX2" fmla="*/ 1331814 w 1331814"/>
                <a:gd name="connsiteY2" fmla="*/ 266363 h 532725"/>
                <a:gd name="connsiteX3" fmla="*/ 1065452 w 1331814"/>
                <a:gd name="connsiteY3" fmla="*/ 532725 h 532725"/>
                <a:gd name="connsiteX4" fmla="*/ 0 w 1331814"/>
                <a:gd name="connsiteY4" fmla="*/ 532725 h 532725"/>
                <a:gd name="connsiteX5" fmla="*/ 266363 w 1331814"/>
                <a:gd name="connsiteY5" fmla="*/ 266363 h 532725"/>
                <a:gd name="connsiteX6" fmla="*/ 0 w 1331814"/>
                <a:gd name="connsiteY6" fmla="*/ 0 h 5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814" h="532725">
                  <a:moveTo>
                    <a:pt x="0" y="0"/>
                  </a:moveTo>
                  <a:lnTo>
                    <a:pt x="1065452" y="0"/>
                  </a:lnTo>
                  <a:lnTo>
                    <a:pt x="1331814" y="266363"/>
                  </a:lnTo>
                  <a:lnTo>
                    <a:pt x="1065452" y="532725"/>
                  </a:lnTo>
                  <a:lnTo>
                    <a:pt x="0" y="532725"/>
                  </a:lnTo>
                  <a:lnTo>
                    <a:pt x="266363" y="266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379" tIns="42672" rIns="309034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Fallo 2° Instancia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45 días prorrogables, pruebas 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Art. 171 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Ley 734-2002</a:t>
              </a:r>
              <a:endParaRPr lang="es-CO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54DDF8E2-7F45-4FC0-9EEE-A8B6C51403AA}"/>
              </a:ext>
            </a:extLst>
          </p:cNvPr>
          <p:cNvSpPr/>
          <p:nvPr/>
        </p:nvSpPr>
        <p:spPr>
          <a:xfrm>
            <a:off x="5365723" y="7858291"/>
            <a:ext cx="1402344" cy="841373"/>
          </a:xfrm>
          <a:custGeom>
            <a:avLst/>
            <a:gdLst>
              <a:gd name="connsiteX0" fmla="*/ 0 w 1079205"/>
              <a:gd name="connsiteY0" fmla="*/ 0 h 431682"/>
              <a:gd name="connsiteX1" fmla="*/ 863364 w 1079205"/>
              <a:gd name="connsiteY1" fmla="*/ 0 h 431682"/>
              <a:gd name="connsiteX2" fmla="*/ 1079205 w 1079205"/>
              <a:gd name="connsiteY2" fmla="*/ 215841 h 431682"/>
              <a:gd name="connsiteX3" fmla="*/ 863364 w 1079205"/>
              <a:gd name="connsiteY3" fmla="*/ 431682 h 431682"/>
              <a:gd name="connsiteX4" fmla="*/ 0 w 1079205"/>
              <a:gd name="connsiteY4" fmla="*/ 431682 h 431682"/>
              <a:gd name="connsiteX5" fmla="*/ 215841 w 1079205"/>
              <a:gd name="connsiteY5" fmla="*/ 215841 h 431682"/>
              <a:gd name="connsiteX6" fmla="*/ 0 w 1079205"/>
              <a:gd name="connsiteY6" fmla="*/ 0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05" h="431682">
                <a:moveTo>
                  <a:pt x="0" y="0"/>
                </a:moveTo>
                <a:lnTo>
                  <a:pt x="863364" y="0"/>
                </a:lnTo>
                <a:lnTo>
                  <a:pt x="1079205" y="215841"/>
                </a:lnTo>
                <a:lnTo>
                  <a:pt x="863364" y="431682"/>
                </a:lnTo>
                <a:lnTo>
                  <a:pt x="0" y="431682"/>
                </a:lnTo>
                <a:lnTo>
                  <a:pt x="215841" y="2158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75849" tIns="20003" rIns="235844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Registro sanción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Art. 172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Ley 734-2002</a:t>
            </a:r>
            <a:endParaRPr lang="es-CO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ABD0DD36-B1C4-4242-B530-0C7ABD548C1E}"/>
              </a:ext>
            </a:extLst>
          </p:cNvPr>
          <p:cNvSpPr/>
          <p:nvPr/>
        </p:nvSpPr>
        <p:spPr>
          <a:xfrm>
            <a:off x="5380950" y="8936832"/>
            <a:ext cx="1402344" cy="841373"/>
          </a:xfrm>
          <a:custGeom>
            <a:avLst/>
            <a:gdLst>
              <a:gd name="connsiteX0" fmla="*/ 0 w 1079205"/>
              <a:gd name="connsiteY0" fmla="*/ 0 h 431682"/>
              <a:gd name="connsiteX1" fmla="*/ 863364 w 1079205"/>
              <a:gd name="connsiteY1" fmla="*/ 0 h 431682"/>
              <a:gd name="connsiteX2" fmla="*/ 1079205 w 1079205"/>
              <a:gd name="connsiteY2" fmla="*/ 215841 h 431682"/>
              <a:gd name="connsiteX3" fmla="*/ 863364 w 1079205"/>
              <a:gd name="connsiteY3" fmla="*/ 431682 h 431682"/>
              <a:gd name="connsiteX4" fmla="*/ 0 w 1079205"/>
              <a:gd name="connsiteY4" fmla="*/ 431682 h 431682"/>
              <a:gd name="connsiteX5" fmla="*/ 215841 w 1079205"/>
              <a:gd name="connsiteY5" fmla="*/ 215841 h 431682"/>
              <a:gd name="connsiteX6" fmla="*/ 0 w 1079205"/>
              <a:gd name="connsiteY6" fmla="*/ 0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05" h="431682">
                <a:moveTo>
                  <a:pt x="0" y="0"/>
                </a:moveTo>
                <a:lnTo>
                  <a:pt x="863364" y="0"/>
                </a:lnTo>
                <a:lnTo>
                  <a:pt x="1079205" y="215841"/>
                </a:lnTo>
                <a:lnTo>
                  <a:pt x="863364" y="431682"/>
                </a:lnTo>
                <a:lnTo>
                  <a:pt x="0" y="431682"/>
                </a:lnTo>
                <a:lnTo>
                  <a:pt x="215841" y="2158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5849" tIns="20003" rIns="235844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Ejecución sanción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Art.174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Ley 734-2002</a:t>
            </a:r>
            <a:endParaRPr lang="es-CO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FDE4E92-1B1E-4525-920A-5212881F194A}"/>
              </a:ext>
            </a:extLst>
          </p:cNvPr>
          <p:cNvSpPr txBox="1"/>
          <p:nvPr/>
        </p:nvSpPr>
        <p:spPr>
          <a:xfrm>
            <a:off x="1005194" y="72268"/>
            <a:ext cx="4857750" cy="108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del Proceso Disciplinario Ordinario </a:t>
            </a:r>
          </a:p>
        </p:txBody>
      </p:sp>
    </p:spTree>
    <p:extLst>
      <p:ext uri="{BB962C8B-B14F-4D97-AF65-F5344CB8AC3E}">
        <p14:creationId xmlns:p14="http://schemas.microsoft.com/office/powerpoint/2010/main" val="106282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877302-7213-41EA-94D5-E7A5C8C71A8B}"/>
              </a:ext>
            </a:extLst>
          </p:cNvPr>
          <p:cNvSpPr txBox="1"/>
          <p:nvPr/>
        </p:nvSpPr>
        <p:spPr>
          <a:xfrm>
            <a:off x="320840" y="411130"/>
            <a:ext cx="6216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700" b="1" spc="-10" dirty="0">
                <a:solidFill>
                  <a:srgbClr val="7D2761"/>
                </a:solidFill>
                <a:latin typeface="Lucida Sans"/>
                <a:cs typeface="Lucida Sans"/>
              </a:rPr>
              <a:t> </a:t>
            </a:r>
            <a:r>
              <a:rPr lang="es-ES" sz="4700" b="1" i="1" spc="95" dirty="0">
                <a:solidFill>
                  <a:srgbClr val="045874"/>
                </a:solidFill>
                <a:latin typeface="Trebuchet MS"/>
                <a:cs typeface="Trebuchet MS"/>
              </a:rPr>
              <a:t>¿A </a:t>
            </a:r>
            <a:r>
              <a:rPr lang="es-ES" sz="4700" b="1" i="1" dirty="0">
                <a:solidFill>
                  <a:srgbClr val="045874"/>
                </a:solidFill>
                <a:latin typeface="Trebuchet MS"/>
                <a:cs typeface="Trebuchet MS"/>
              </a:rPr>
              <a:t>los </a:t>
            </a:r>
            <a:r>
              <a:rPr lang="es-ES" sz="4700" b="1" i="1" spc="-10" dirty="0">
                <a:solidFill>
                  <a:srgbClr val="045874"/>
                </a:solidFill>
                <a:latin typeface="Trebuchet MS"/>
                <a:cs typeface="Trebuchet MS"/>
              </a:rPr>
              <a:t>contratistas</a:t>
            </a:r>
            <a:r>
              <a:rPr lang="es-ES" sz="4700" b="1" i="1" spc="-405" dirty="0">
                <a:solidFill>
                  <a:srgbClr val="045874"/>
                </a:solidFill>
                <a:latin typeface="Trebuchet MS"/>
                <a:cs typeface="Trebuchet MS"/>
              </a:rPr>
              <a:t> </a:t>
            </a:r>
            <a:r>
              <a:rPr lang="es-ES" sz="4700" b="1" i="1" spc="10" dirty="0">
                <a:solidFill>
                  <a:srgbClr val="045874"/>
                </a:solidFill>
                <a:latin typeface="Trebuchet MS"/>
                <a:cs typeface="Trebuchet MS"/>
              </a:rPr>
              <a:t>se  </a:t>
            </a:r>
            <a:r>
              <a:rPr lang="es-ES" sz="4700" b="1" i="1" spc="-5" dirty="0">
                <a:solidFill>
                  <a:srgbClr val="045874"/>
                </a:solidFill>
                <a:latin typeface="Trebuchet MS"/>
                <a:cs typeface="Trebuchet MS"/>
              </a:rPr>
              <a:t>les </a:t>
            </a:r>
            <a:r>
              <a:rPr lang="es-ES" sz="4700" b="1" i="1" spc="15" dirty="0">
                <a:solidFill>
                  <a:srgbClr val="045874"/>
                </a:solidFill>
                <a:latin typeface="Trebuchet MS"/>
                <a:cs typeface="Trebuchet MS"/>
              </a:rPr>
              <a:t>puede </a:t>
            </a:r>
            <a:r>
              <a:rPr lang="es-ES" sz="4700" b="1" i="1" spc="-20" dirty="0">
                <a:solidFill>
                  <a:srgbClr val="045874"/>
                </a:solidFill>
                <a:latin typeface="Trebuchet MS"/>
                <a:cs typeface="Trebuchet MS"/>
              </a:rPr>
              <a:t>investigar  </a:t>
            </a:r>
            <a:r>
              <a:rPr lang="es-ES" sz="4700" b="1" i="1" spc="-5" dirty="0">
                <a:solidFill>
                  <a:srgbClr val="045874"/>
                </a:solidFill>
                <a:latin typeface="Trebuchet MS"/>
                <a:cs typeface="Trebuchet MS"/>
              </a:rPr>
              <a:t>disciplinariamente?</a:t>
            </a:r>
            <a:endParaRPr lang="es-CO" sz="47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66A1537-7A03-4B4A-8895-E22E7C687963}"/>
              </a:ext>
            </a:extLst>
          </p:cNvPr>
          <p:cNvSpPr/>
          <p:nvPr/>
        </p:nvSpPr>
        <p:spPr>
          <a:xfrm>
            <a:off x="-3" y="6731167"/>
            <a:ext cx="6858003" cy="3641558"/>
          </a:xfrm>
          <a:prstGeom prst="rect">
            <a:avLst/>
          </a:prstGeom>
          <a:blipFill dpi="0" rotWithShape="1">
            <a:blip r:embed="rId2" cstate="print">
              <a:alphaModFix amt="77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9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CEA914-488D-41A5-8491-00D725F2F4FF}"/>
              </a:ext>
            </a:extLst>
          </p:cNvPr>
          <p:cNvSpPr txBox="1"/>
          <p:nvPr/>
        </p:nvSpPr>
        <p:spPr>
          <a:xfrm>
            <a:off x="416088" y="3752342"/>
            <a:ext cx="61210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pc="-25" dirty="0">
                <a:solidFill>
                  <a:srgbClr val="251615"/>
                </a:solidFill>
                <a:latin typeface="Arial"/>
                <a:cs typeface="Arial"/>
              </a:rPr>
              <a:t>Los </a:t>
            </a:r>
            <a:r>
              <a:rPr lang="es-ES" dirty="0">
                <a:solidFill>
                  <a:srgbClr val="251615"/>
                </a:solidFill>
                <a:latin typeface="Arial"/>
                <a:cs typeface="Arial"/>
              </a:rPr>
              <a:t>contratistas,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aunque </a:t>
            </a:r>
            <a:r>
              <a:rPr lang="es-ES" spc="35" dirty="0">
                <a:solidFill>
                  <a:srgbClr val="251615"/>
                </a:solidFill>
                <a:latin typeface="Arial"/>
                <a:cs typeface="Arial"/>
              </a:rPr>
              <a:t>no </a:t>
            </a:r>
            <a:r>
              <a:rPr lang="es-ES" spc="5" dirty="0">
                <a:solidFill>
                  <a:srgbClr val="251615"/>
                </a:solidFill>
                <a:latin typeface="Arial"/>
                <a:cs typeface="Arial"/>
              </a:rPr>
              <a:t>son</a:t>
            </a:r>
            <a:r>
              <a:rPr lang="es-ES" spc="-20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10" dirty="0">
                <a:solidFill>
                  <a:srgbClr val="251615"/>
                </a:solidFill>
                <a:latin typeface="Arial"/>
                <a:cs typeface="Arial"/>
              </a:rPr>
              <a:t>servidores 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públicos, </a:t>
            </a:r>
            <a:r>
              <a:rPr lang="es-ES" spc="5" dirty="0">
                <a:solidFill>
                  <a:srgbClr val="251615"/>
                </a:solidFill>
                <a:latin typeface="Arial"/>
                <a:cs typeface="Arial"/>
              </a:rPr>
              <a:t>son sujetos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disciplinables, únicamente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cuando </a:t>
            </a:r>
            <a:r>
              <a:rPr lang="es-ES" spc="30" dirty="0">
                <a:solidFill>
                  <a:srgbClr val="251615"/>
                </a:solidFill>
                <a:latin typeface="Arial"/>
                <a:cs typeface="Arial"/>
              </a:rPr>
              <a:t>cumplen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labores </a:t>
            </a:r>
            <a:r>
              <a:rPr lang="es-ES" spc="45" dirty="0">
                <a:solidFill>
                  <a:srgbClr val="251615"/>
                </a:solidFill>
                <a:latin typeface="Arial"/>
                <a:cs typeface="Arial"/>
              </a:rPr>
              <a:t>de 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interventoría y supervisión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en </a:t>
            </a:r>
            <a:r>
              <a:rPr lang="es-ES" spc="5" dirty="0">
                <a:solidFill>
                  <a:srgbClr val="251615"/>
                </a:solidFill>
                <a:latin typeface="Arial"/>
                <a:cs typeface="Arial"/>
              </a:rPr>
              <a:t>los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contratos </a:t>
            </a:r>
            <a:r>
              <a:rPr lang="es-ES" spc="-5" dirty="0">
                <a:solidFill>
                  <a:srgbClr val="251615"/>
                </a:solidFill>
                <a:latin typeface="Arial"/>
                <a:cs typeface="Arial"/>
              </a:rPr>
              <a:t>estatales; 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cuando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ejercen </a:t>
            </a:r>
            <a:r>
              <a:rPr lang="es-ES" spc="10" dirty="0">
                <a:solidFill>
                  <a:srgbClr val="251615"/>
                </a:solidFill>
                <a:latin typeface="Arial"/>
                <a:cs typeface="Arial"/>
              </a:rPr>
              <a:t>funciones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públicas; 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cuando </a:t>
            </a:r>
            <a:r>
              <a:rPr lang="es-ES" spc="10" dirty="0">
                <a:solidFill>
                  <a:srgbClr val="251615"/>
                </a:solidFill>
                <a:latin typeface="Arial"/>
                <a:cs typeface="Arial"/>
              </a:rPr>
              <a:t>prestan </a:t>
            </a:r>
            <a:r>
              <a:rPr lang="es-ES" dirty="0">
                <a:solidFill>
                  <a:srgbClr val="251615"/>
                </a:solidFill>
                <a:latin typeface="Arial"/>
                <a:cs typeface="Arial"/>
              </a:rPr>
              <a:t>servicios </a:t>
            </a:r>
            <a:r>
              <a:rPr lang="es-ES" spc="30" dirty="0">
                <a:solidFill>
                  <a:srgbClr val="251615"/>
                </a:solidFill>
                <a:latin typeface="Arial"/>
                <a:cs typeface="Arial"/>
              </a:rPr>
              <a:t>públicos</a:t>
            </a:r>
            <a:r>
              <a:rPr lang="es-ES" spc="-18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-25" dirty="0">
                <a:solidFill>
                  <a:srgbClr val="251615"/>
                </a:solidFill>
                <a:latin typeface="Arial"/>
                <a:cs typeface="Arial"/>
              </a:rPr>
              <a:t>a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cargo  </a:t>
            </a:r>
            <a:r>
              <a:rPr lang="es-ES" spc="40" dirty="0">
                <a:solidFill>
                  <a:srgbClr val="251615"/>
                </a:solidFill>
                <a:latin typeface="Arial"/>
                <a:cs typeface="Arial"/>
              </a:rPr>
              <a:t>del </a:t>
            </a:r>
            <a:r>
              <a:rPr lang="es-ES" spc="-5" dirty="0">
                <a:solidFill>
                  <a:srgbClr val="251615"/>
                </a:solidFill>
                <a:latin typeface="Arial"/>
                <a:cs typeface="Arial"/>
              </a:rPr>
              <a:t>Estado </a:t>
            </a:r>
            <a:r>
              <a:rPr lang="es-ES" spc="45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lang="es-ES" spc="5" dirty="0">
                <a:solidFill>
                  <a:srgbClr val="251615"/>
                </a:solidFill>
                <a:latin typeface="Arial"/>
                <a:cs typeface="Arial"/>
              </a:rPr>
              <a:t>los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contemplados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en el  </a:t>
            </a:r>
            <a:r>
              <a:rPr lang="es-ES" spc="10" dirty="0">
                <a:solidFill>
                  <a:srgbClr val="251615"/>
                </a:solidFill>
                <a:latin typeface="Arial"/>
                <a:cs typeface="Arial"/>
              </a:rPr>
              <a:t>artículo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366 </a:t>
            </a:r>
            <a:r>
              <a:rPr lang="es-ES" spc="45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lang="es-ES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Constitución </a:t>
            </a:r>
            <a:r>
              <a:rPr lang="es-ES" spc="-5" dirty="0">
                <a:solidFill>
                  <a:srgbClr val="251615"/>
                </a:solidFill>
                <a:latin typeface="Arial"/>
                <a:cs typeface="Arial"/>
              </a:rPr>
              <a:t>Política; 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cuando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administren </a:t>
            </a:r>
            <a:r>
              <a:rPr lang="es-ES" dirty="0">
                <a:solidFill>
                  <a:srgbClr val="251615"/>
                </a:solidFill>
                <a:latin typeface="Arial"/>
                <a:cs typeface="Arial"/>
              </a:rPr>
              <a:t>recursos </a:t>
            </a:r>
            <a:r>
              <a:rPr lang="es-ES" spc="40" dirty="0">
                <a:solidFill>
                  <a:srgbClr val="251615"/>
                </a:solidFill>
                <a:latin typeface="Arial"/>
                <a:cs typeface="Arial"/>
              </a:rPr>
              <a:t>del </a:t>
            </a:r>
            <a:r>
              <a:rPr lang="es-ES" spc="-5" dirty="0">
                <a:solidFill>
                  <a:srgbClr val="251615"/>
                </a:solidFill>
                <a:latin typeface="Arial"/>
                <a:cs typeface="Arial"/>
              </a:rPr>
              <a:t>Estado,  salvo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en </a:t>
            </a:r>
            <a:r>
              <a:rPr lang="es-ES" spc="-20" dirty="0">
                <a:solidFill>
                  <a:srgbClr val="251615"/>
                </a:solidFill>
                <a:latin typeface="Arial"/>
                <a:cs typeface="Arial"/>
              </a:rPr>
              <a:t>las </a:t>
            </a:r>
            <a:r>
              <a:rPr lang="es-ES" dirty="0">
                <a:solidFill>
                  <a:srgbClr val="251615"/>
                </a:solidFill>
                <a:latin typeface="Arial"/>
                <a:cs typeface="Arial"/>
              </a:rPr>
              <a:t>empresas </a:t>
            </a:r>
            <a:r>
              <a:rPr lang="es-ES" spc="45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economía mixta  </a:t>
            </a:r>
            <a:r>
              <a:rPr lang="es-ES" spc="35" dirty="0">
                <a:solidFill>
                  <a:srgbClr val="251615"/>
                </a:solidFill>
                <a:latin typeface="Arial"/>
                <a:cs typeface="Arial"/>
              </a:rPr>
              <a:t>que</a:t>
            </a:r>
            <a:r>
              <a:rPr lang="es-ES" spc="-3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-25" dirty="0">
                <a:solidFill>
                  <a:srgbClr val="251615"/>
                </a:solidFill>
                <a:latin typeface="Arial"/>
                <a:cs typeface="Arial"/>
              </a:rPr>
              <a:t>se</a:t>
            </a:r>
            <a:r>
              <a:rPr lang="es-ES" spc="-3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15" dirty="0">
                <a:solidFill>
                  <a:srgbClr val="251615"/>
                </a:solidFill>
                <a:latin typeface="Arial"/>
                <a:cs typeface="Arial"/>
              </a:rPr>
              <a:t>rijan</a:t>
            </a:r>
            <a:r>
              <a:rPr lang="es-ES" spc="-3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50" dirty="0">
                <a:solidFill>
                  <a:srgbClr val="251615"/>
                </a:solidFill>
                <a:latin typeface="Arial"/>
                <a:cs typeface="Arial"/>
              </a:rPr>
              <a:t>por</a:t>
            </a:r>
            <a:r>
              <a:rPr lang="es-ES" spc="-3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20" dirty="0">
                <a:solidFill>
                  <a:srgbClr val="251615"/>
                </a:solidFill>
                <a:latin typeface="Arial"/>
                <a:cs typeface="Arial"/>
              </a:rPr>
              <a:t>el</a:t>
            </a:r>
            <a:r>
              <a:rPr lang="es-ES" spc="-3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30" dirty="0">
                <a:solidFill>
                  <a:srgbClr val="251615"/>
                </a:solidFill>
                <a:latin typeface="Arial"/>
                <a:cs typeface="Arial"/>
              </a:rPr>
              <a:t>régimen</a:t>
            </a:r>
            <a:r>
              <a:rPr lang="es-ES" spc="-3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pc="25" dirty="0">
                <a:solidFill>
                  <a:srgbClr val="251615"/>
                </a:solidFill>
                <a:latin typeface="Arial"/>
                <a:cs typeface="Arial"/>
              </a:rPr>
              <a:t>privado.</a:t>
            </a:r>
            <a:endParaRPr lang="es-ES" dirty="0">
              <a:latin typeface="Arial"/>
              <a:cs typeface="Arial"/>
            </a:endParaRP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56442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495197"/>
            <a:ext cx="6861169" cy="2012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170" y="576244"/>
            <a:ext cx="6861169" cy="1626310"/>
          </a:xfrm>
          <a:prstGeom prst="rect">
            <a:avLst/>
          </a:prstGeom>
        </p:spPr>
        <p:txBody>
          <a:bodyPr vert="horz" wrap="square" lIns="0" tIns="87598" rIns="0" bIns="0" rtlCol="0" anchor="ctr">
            <a:spAutoFit/>
          </a:bodyPr>
          <a:lstStyle/>
          <a:p>
            <a:pPr marL="11527" marR="4611" indent="78957">
              <a:lnSpc>
                <a:spcPts val="3903"/>
              </a:lnSpc>
              <a:spcBef>
                <a:spcPts val="690"/>
              </a:spcBef>
            </a:pPr>
            <a:r>
              <a:rPr sz="4800" b="1" spc="123" dirty="0"/>
              <a:t>Consultas </a:t>
            </a:r>
            <a:r>
              <a:rPr sz="4800" b="1" spc="95" dirty="0"/>
              <a:t>frecuentes  </a:t>
            </a:r>
            <a:r>
              <a:rPr sz="4800" b="1" i="1" spc="82" dirty="0"/>
              <a:t>sobre </a:t>
            </a:r>
            <a:r>
              <a:rPr sz="4800" b="1" i="1" spc="32" dirty="0"/>
              <a:t>la</a:t>
            </a:r>
            <a:r>
              <a:rPr sz="4800" b="1" i="1" spc="-427" dirty="0"/>
              <a:t> </a:t>
            </a:r>
            <a:r>
              <a:rPr lang="es-CO" sz="4800" b="1" i="1" spc="73" dirty="0"/>
              <a:t>actuación disciplinaria…</a:t>
            </a:r>
            <a:endParaRPr sz="4800" b="1" i="1" spc="73" dirty="0"/>
          </a:p>
        </p:txBody>
      </p:sp>
      <p:sp>
        <p:nvSpPr>
          <p:cNvPr id="7" name="object 7"/>
          <p:cNvSpPr txBox="1"/>
          <p:nvPr/>
        </p:nvSpPr>
        <p:spPr>
          <a:xfrm>
            <a:off x="166106" y="2684372"/>
            <a:ext cx="5742818" cy="11196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56465" marR="4611" indent="-245515" algn="just">
              <a:spcBef>
                <a:spcPts val="91"/>
              </a:spcBef>
            </a:pPr>
            <a:r>
              <a:rPr sz="2400" b="1" spc="-9" dirty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1. </a:t>
            </a:r>
            <a:r>
              <a:rPr sz="2400" b="1" i="1" spc="86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¿A </a:t>
            </a:r>
            <a:r>
              <a:rPr sz="2400" b="1" i="1" spc="14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quién se </a:t>
            </a:r>
            <a:r>
              <a:rPr sz="2400" b="1" i="1" spc="-18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le </a:t>
            </a:r>
            <a:r>
              <a:rPr sz="2400" b="1" i="1" spc="9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puede  </a:t>
            </a:r>
            <a:r>
              <a:rPr sz="2400" b="1" i="1" spc="-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considerar</a:t>
            </a:r>
            <a:r>
              <a:rPr sz="2400" b="1" i="1" spc="-103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b="1" i="1" spc="-9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investigado  </a:t>
            </a:r>
            <a:r>
              <a:rPr sz="2400" b="1" i="1" spc="-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dentro </a:t>
            </a:r>
            <a:r>
              <a:rPr sz="2400" b="1" i="1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2400" b="1" i="1" spc="73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un </a:t>
            </a:r>
            <a:r>
              <a:rPr sz="2400" b="1" i="1" spc="-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proceso  </a:t>
            </a:r>
            <a:r>
              <a:rPr sz="2400" b="1" i="1" spc="-14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disciplinario?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401" y="4994029"/>
            <a:ext cx="5570048" cy="7503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56465" marR="4611" indent="-245515" algn="just">
              <a:spcBef>
                <a:spcPts val="91"/>
              </a:spcBef>
            </a:pPr>
            <a:r>
              <a:rPr sz="2400" b="1" spc="-9" dirty="0">
                <a:solidFill>
                  <a:schemeClr val="accent6">
                    <a:lumMod val="50000"/>
                  </a:schemeClr>
                </a:solidFill>
                <a:latin typeface="Lucida Sans"/>
                <a:cs typeface="Lucida Sans"/>
              </a:rPr>
              <a:t>2. </a:t>
            </a:r>
            <a:r>
              <a:rPr sz="2400" b="1" i="1" spc="41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¿</a:t>
            </a:r>
            <a:r>
              <a:rPr lang="es-CO" sz="2400" b="1" i="1" spc="41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Cuáles son los derechos del investigado?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9205" y="3941939"/>
            <a:ext cx="4569719" cy="7503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just">
              <a:spcBef>
                <a:spcPts val="91"/>
              </a:spcBef>
            </a:pPr>
            <a:r>
              <a:rPr sz="1600" spc="-23" dirty="0">
                <a:solidFill>
                  <a:srgbClr val="251615"/>
                </a:solidFill>
                <a:latin typeface="Arial"/>
                <a:cs typeface="Arial"/>
              </a:rPr>
              <a:t>El </a:t>
            </a:r>
            <a:r>
              <a:rPr sz="1600" spc="18" dirty="0">
                <a:solidFill>
                  <a:srgbClr val="251615"/>
                </a:solidFill>
                <a:latin typeface="Arial"/>
                <a:cs typeface="Arial"/>
              </a:rPr>
              <a:t>investigado </a:t>
            </a:r>
            <a:r>
              <a:rPr sz="1600" spc="-23" dirty="0">
                <a:solidFill>
                  <a:srgbClr val="251615"/>
                </a:solidFill>
                <a:latin typeface="Arial"/>
                <a:cs typeface="Arial"/>
              </a:rPr>
              <a:t>es </a:t>
            </a:r>
            <a:r>
              <a:rPr sz="1600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sz="1600" spc="14" dirty="0">
                <a:solidFill>
                  <a:srgbClr val="251615"/>
                </a:solidFill>
                <a:latin typeface="Arial"/>
                <a:cs typeface="Arial"/>
              </a:rPr>
              <a:t>persona </a:t>
            </a:r>
            <a:r>
              <a:rPr sz="1600" spc="41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sz="1600" spc="27" dirty="0">
                <a:solidFill>
                  <a:srgbClr val="251615"/>
                </a:solidFill>
                <a:latin typeface="Arial"/>
                <a:cs typeface="Arial"/>
              </a:rPr>
              <a:t>quien  </a:t>
            </a:r>
            <a:r>
              <a:rPr sz="1600" spc="-23" dirty="0">
                <a:solidFill>
                  <a:srgbClr val="251615"/>
                </a:solidFill>
                <a:latin typeface="Arial"/>
                <a:cs typeface="Arial"/>
              </a:rPr>
              <a:t>se </a:t>
            </a:r>
            <a:r>
              <a:rPr sz="1600" spc="14" dirty="0">
                <a:solidFill>
                  <a:srgbClr val="251615"/>
                </a:solidFill>
                <a:latin typeface="Arial"/>
                <a:cs typeface="Arial"/>
              </a:rPr>
              <a:t>presume </a:t>
            </a:r>
            <a:r>
              <a:rPr sz="1600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sz="1600" spc="18" dirty="0">
                <a:solidFill>
                  <a:srgbClr val="251615"/>
                </a:solidFill>
                <a:latin typeface="Arial"/>
                <a:cs typeface="Arial"/>
              </a:rPr>
              <a:t>comisión </a:t>
            </a:r>
            <a:r>
              <a:rPr sz="1600" spc="41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sz="1600" spc="5" dirty="0">
                <a:solidFill>
                  <a:srgbClr val="251615"/>
                </a:solidFill>
                <a:latin typeface="Arial"/>
                <a:cs typeface="Arial"/>
              </a:rPr>
              <a:t>una falta  </a:t>
            </a:r>
            <a:r>
              <a:rPr sz="1600" spc="14" dirty="0">
                <a:solidFill>
                  <a:srgbClr val="251615"/>
                </a:solidFill>
                <a:latin typeface="Arial"/>
                <a:cs typeface="Arial"/>
              </a:rPr>
              <a:t>disciplinaria </a:t>
            </a:r>
            <a:r>
              <a:rPr sz="1600" spc="-14" dirty="0">
                <a:solidFill>
                  <a:srgbClr val="251615"/>
                </a:solidFill>
                <a:latin typeface="Arial"/>
                <a:cs typeface="Arial"/>
              </a:rPr>
              <a:t>y </a:t>
            </a:r>
            <a:r>
              <a:rPr sz="1600" spc="-5" dirty="0">
                <a:solidFill>
                  <a:srgbClr val="251615"/>
                </a:solidFill>
                <a:latin typeface="Arial"/>
                <a:cs typeface="Arial"/>
              </a:rPr>
              <a:t>cuya </a:t>
            </a:r>
            <a:r>
              <a:rPr sz="1600" spc="18" dirty="0">
                <a:solidFill>
                  <a:srgbClr val="251615"/>
                </a:solidFill>
                <a:latin typeface="Arial"/>
                <a:cs typeface="Arial"/>
              </a:rPr>
              <a:t>responsabilidad</a:t>
            </a:r>
            <a:r>
              <a:rPr sz="1600" spc="-77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251615"/>
                </a:solidFill>
                <a:latin typeface="Arial"/>
                <a:cs typeface="Arial"/>
              </a:rPr>
              <a:t>es  </a:t>
            </a:r>
            <a:r>
              <a:rPr sz="1600" spc="27" dirty="0">
                <a:solidFill>
                  <a:srgbClr val="251615"/>
                </a:solidFill>
                <a:latin typeface="Arial"/>
                <a:cs typeface="Arial"/>
              </a:rPr>
              <a:t>debatida </a:t>
            </a:r>
            <a:r>
              <a:rPr sz="1600" spc="18" dirty="0">
                <a:solidFill>
                  <a:srgbClr val="251615"/>
                </a:solidFill>
                <a:latin typeface="Arial"/>
                <a:cs typeface="Arial"/>
              </a:rPr>
              <a:t>en el</a:t>
            </a:r>
            <a:r>
              <a:rPr sz="1600" spc="-136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251615"/>
                </a:solidFill>
                <a:latin typeface="Arial"/>
                <a:cs typeface="Arial"/>
              </a:rPr>
              <a:t>proceso.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204" y="5823812"/>
            <a:ext cx="4569719" cy="205835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Acceder a la Investigación. 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Designar defensor.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Ser oído en versión libre.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Solicitar o aportar pruebas, y controvertirlas, e intervenir en su practica. 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Rendir descargos.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Impugnar y sustentar las decisiones.</a:t>
            </a:r>
          </a:p>
          <a:p>
            <a:pPr marL="297277" marR="4611" indent="-285750" algn="just">
              <a:spcBef>
                <a:spcPts val="91"/>
              </a:spcBef>
              <a:buFont typeface="Arial" panose="020B0604020202020204" pitchFamily="34" charset="0"/>
              <a:buChar char="•"/>
            </a:pPr>
            <a:r>
              <a:rPr lang="es-CO" sz="1600" dirty="0">
                <a:latin typeface="Arial"/>
                <a:cs typeface="Arial"/>
              </a:rPr>
              <a:t>Obtener copia de la actuación.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804117-0F4B-41D7-8F79-B21C8F05CA95}"/>
              </a:ext>
            </a:extLst>
          </p:cNvPr>
          <p:cNvSpPr txBox="1"/>
          <p:nvPr/>
        </p:nvSpPr>
        <p:spPr>
          <a:xfrm>
            <a:off x="331236" y="7961646"/>
            <a:ext cx="5595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1" spc="-10" dirty="0">
                <a:solidFill>
                  <a:schemeClr val="accent6">
                    <a:lumMod val="50000"/>
                  </a:schemeClr>
                </a:solidFill>
                <a:latin typeface="Lucida Sans"/>
                <a:cs typeface="Trebuchet MS"/>
              </a:rPr>
              <a:t>3. </a:t>
            </a:r>
            <a:r>
              <a:rPr lang="es-ES" sz="2400" b="1" i="1" spc="30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¿Cuáles </a:t>
            </a:r>
            <a:r>
              <a:rPr lang="es-ES" sz="2400" b="1" i="1" spc="3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son</a:t>
            </a:r>
            <a:r>
              <a:rPr lang="es-ES" sz="2400" b="1" i="1" spc="-38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s-ES" sz="2400" b="1" i="1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los </a:t>
            </a:r>
            <a:r>
              <a:rPr lang="es-ES" sz="2400" b="1" i="1" spc="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derechos </a:t>
            </a:r>
            <a:r>
              <a:rPr lang="es-ES" sz="2400" b="1" i="1" spc="-1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del  </a:t>
            </a:r>
            <a:r>
              <a:rPr lang="es-ES" sz="2400" b="1" i="1" spc="5" dirty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quejoso?</a:t>
            </a:r>
            <a:endParaRPr lang="es-CO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8D5512D-AF75-45C0-8F24-4F5746C95E38}"/>
              </a:ext>
            </a:extLst>
          </p:cNvPr>
          <p:cNvSpPr txBox="1"/>
          <p:nvPr/>
        </p:nvSpPr>
        <p:spPr>
          <a:xfrm>
            <a:off x="1339205" y="8740751"/>
            <a:ext cx="4569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spc="-45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lang="es-ES" sz="1600" dirty="0">
                <a:solidFill>
                  <a:srgbClr val="251615"/>
                </a:solidFill>
                <a:latin typeface="Arial"/>
                <a:cs typeface="Arial"/>
              </a:rPr>
              <a:t>intervención </a:t>
            </a:r>
            <a:r>
              <a:rPr lang="es-ES" sz="1600" spc="25" dirty="0">
                <a:solidFill>
                  <a:srgbClr val="251615"/>
                </a:solidFill>
                <a:latin typeface="Arial"/>
                <a:cs typeface="Arial"/>
              </a:rPr>
              <a:t>del </a:t>
            </a:r>
            <a:r>
              <a:rPr lang="es-ES" sz="1600" spc="10" dirty="0">
                <a:solidFill>
                  <a:srgbClr val="251615"/>
                </a:solidFill>
                <a:latin typeface="Arial"/>
                <a:cs typeface="Arial"/>
              </a:rPr>
              <a:t>quejoso </a:t>
            </a:r>
            <a:r>
              <a:rPr lang="es-ES" sz="1600" spc="-35" dirty="0">
                <a:solidFill>
                  <a:srgbClr val="251615"/>
                </a:solidFill>
                <a:latin typeface="Arial"/>
                <a:cs typeface="Arial"/>
              </a:rPr>
              <a:t>se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limita  </a:t>
            </a:r>
            <a:r>
              <a:rPr lang="es-ES" sz="1600" dirty="0">
                <a:solidFill>
                  <a:srgbClr val="251615"/>
                </a:solidFill>
                <a:latin typeface="Arial"/>
                <a:cs typeface="Arial"/>
              </a:rPr>
              <a:t>únicamente </a:t>
            </a:r>
            <a:r>
              <a:rPr lang="es-ES" sz="1600" spc="-25" dirty="0">
                <a:solidFill>
                  <a:srgbClr val="251615"/>
                </a:solidFill>
                <a:latin typeface="Arial"/>
                <a:cs typeface="Arial"/>
              </a:rPr>
              <a:t>a </a:t>
            </a:r>
            <a:r>
              <a:rPr lang="es-ES" sz="1600" spc="-5" dirty="0">
                <a:solidFill>
                  <a:srgbClr val="251615"/>
                </a:solidFill>
                <a:latin typeface="Arial"/>
                <a:cs typeface="Arial"/>
              </a:rPr>
              <a:t>presentar </a:t>
            </a:r>
            <a:r>
              <a:rPr lang="es-ES" sz="1600" spc="-15" dirty="0">
                <a:solidFill>
                  <a:srgbClr val="251615"/>
                </a:solidFill>
                <a:latin typeface="Arial"/>
                <a:cs typeface="Arial"/>
              </a:rPr>
              <a:t>y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ampliar </a:t>
            </a:r>
            <a:r>
              <a:rPr lang="es-ES" sz="1600" spc="-10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queja  </a:t>
            </a:r>
            <a:r>
              <a:rPr lang="es-ES" sz="1600" spc="20" dirty="0">
                <a:solidFill>
                  <a:srgbClr val="251615"/>
                </a:solidFill>
                <a:latin typeface="Arial"/>
                <a:cs typeface="Arial"/>
              </a:rPr>
              <a:t>bajo</a:t>
            </a:r>
            <a:r>
              <a:rPr lang="es-ES" sz="1600" spc="-7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-10" dirty="0">
                <a:solidFill>
                  <a:srgbClr val="251615"/>
                </a:solidFill>
                <a:latin typeface="Arial"/>
                <a:cs typeface="Arial"/>
              </a:rPr>
              <a:t>la</a:t>
            </a:r>
            <a:r>
              <a:rPr lang="es-ES" sz="1600" spc="-7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gravedad</a:t>
            </a:r>
            <a:r>
              <a:rPr lang="es-ES" sz="1600" spc="-7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25" dirty="0">
                <a:solidFill>
                  <a:srgbClr val="251615"/>
                </a:solidFill>
                <a:latin typeface="Arial"/>
                <a:cs typeface="Arial"/>
              </a:rPr>
              <a:t>del</a:t>
            </a:r>
            <a:r>
              <a:rPr lang="es-ES" sz="1600" spc="-7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dirty="0">
                <a:solidFill>
                  <a:srgbClr val="251615"/>
                </a:solidFill>
                <a:latin typeface="Arial"/>
                <a:cs typeface="Arial"/>
              </a:rPr>
              <a:t>juramento,</a:t>
            </a:r>
            <a:r>
              <a:rPr lang="es-ES" sz="1600" spc="-10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-25" dirty="0">
                <a:solidFill>
                  <a:srgbClr val="251615"/>
                </a:solidFill>
                <a:latin typeface="Arial"/>
                <a:cs typeface="Arial"/>
              </a:rPr>
              <a:t>a</a:t>
            </a:r>
            <a:r>
              <a:rPr lang="es-ES" sz="1600" spc="-75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aportar</a:t>
            </a:r>
            <a:r>
              <a:rPr lang="es-ES" sz="1600" spc="-70" dirty="0">
                <a:solidFill>
                  <a:srgbClr val="251615"/>
                </a:solidFill>
                <a:latin typeface="Arial"/>
                <a:cs typeface="Arial"/>
              </a:rPr>
              <a:t> </a:t>
            </a:r>
            <a:r>
              <a:rPr lang="es-ES" sz="1600" spc="-40" dirty="0">
                <a:solidFill>
                  <a:srgbClr val="251615"/>
                </a:solidFill>
                <a:latin typeface="Arial"/>
                <a:cs typeface="Arial"/>
              </a:rPr>
              <a:t>las  </a:t>
            </a:r>
            <a:r>
              <a:rPr lang="es-ES" sz="1600" dirty="0">
                <a:solidFill>
                  <a:srgbClr val="251615"/>
                </a:solidFill>
                <a:latin typeface="Arial"/>
                <a:cs typeface="Arial"/>
              </a:rPr>
              <a:t>pruebas </a:t>
            </a:r>
            <a:r>
              <a:rPr lang="es-ES" sz="1600" spc="25" dirty="0">
                <a:solidFill>
                  <a:srgbClr val="251615"/>
                </a:solidFill>
                <a:latin typeface="Arial"/>
                <a:cs typeface="Arial"/>
              </a:rPr>
              <a:t>que </a:t>
            </a:r>
            <a:r>
              <a:rPr lang="es-ES" sz="1600" spc="10" dirty="0">
                <a:solidFill>
                  <a:srgbClr val="251615"/>
                </a:solidFill>
                <a:latin typeface="Arial"/>
                <a:cs typeface="Arial"/>
              </a:rPr>
              <a:t>tenga en </a:t>
            </a:r>
            <a:r>
              <a:rPr lang="es-ES" sz="1600" spc="-30" dirty="0">
                <a:solidFill>
                  <a:srgbClr val="251615"/>
                </a:solidFill>
                <a:latin typeface="Arial"/>
                <a:cs typeface="Arial"/>
              </a:rPr>
              <a:t>su </a:t>
            </a:r>
            <a:r>
              <a:rPr lang="es-ES" sz="1600" spc="35" dirty="0">
                <a:solidFill>
                  <a:srgbClr val="251615"/>
                </a:solidFill>
                <a:latin typeface="Arial"/>
                <a:cs typeface="Arial"/>
              </a:rPr>
              <a:t>poder </a:t>
            </a:r>
            <a:r>
              <a:rPr lang="es-ES" sz="1600" spc="-15" dirty="0">
                <a:solidFill>
                  <a:srgbClr val="251615"/>
                </a:solidFill>
                <a:latin typeface="Arial"/>
                <a:cs typeface="Arial"/>
              </a:rPr>
              <a:t>y </a:t>
            </a:r>
            <a:r>
              <a:rPr lang="es-ES" sz="1600" spc="-25" dirty="0">
                <a:solidFill>
                  <a:srgbClr val="251615"/>
                </a:solidFill>
                <a:latin typeface="Arial"/>
                <a:cs typeface="Arial"/>
              </a:rPr>
              <a:t>a </a:t>
            </a:r>
            <a:r>
              <a:rPr lang="es-ES" sz="1600" spc="-5" dirty="0">
                <a:solidFill>
                  <a:srgbClr val="251615"/>
                </a:solidFill>
                <a:latin typeface="Arial"/>
                <a:cs typeface="Arial"/>
              </a:rPr>
              <a:t>recurrir  </a:t>
            </a:r>
            <a:r>
              <a:rPr lang="es-ES" sz="1600" spc="-10" dirty="0">
                <a:solidFill>
                  <a:srgbClr val="251615"/>
                </a:solidFill>
                <a:latin typeface="Arial"/>
                <a:cs typeface="Arial"/>
              </a:rPr>
              <a:t>la </a:t>
            </a:r>
            <a:r>
              <a:rPr lang="es-ES" sz="1600" dirty="0">
                <a:solidFill>
                  <a:srgbClr val="251615"/>
                </a:solidFill>
                <a:latin typeface="Arial"/>
                <a:cs typeface="Arial"/>
              </a:rPr>
              <a:t>decisión </a:t>
            </a:r>
            <a:r>
              <a:rPr lang="es-ES" sz="1600" spc="35" dirty="0">
                <a:solidFill>
                  <a:srgbClr val="251615"/>
                </a:solidFill>
                <a:latin typeface="Arial"/>
                <a:cs typeface="Arial"/>
              </a:rPr>
              <a:t>de </a:t>
            </a:r>
            <a:r>
              <a:rPr lang="es-ES" sz="1600" spc="-10" dirty="0">
                <a:solidFill>
                  <a:srgbClr val="251615"/>
                </a:solidFill>
                <a:latin typeface="Arial"/>
                <a:cs typeface="Arial"/>
              </a:rPr>
              <a:t>archivo </a:t>
            </a:r>
            <a:r>
              <a:rPr lang="es-ES" sz="1600" spc="-15" dirty="0">
                <a:solidFill>
                  <a:srgbClr val="251615"/>
                </a:solidFill>
                <a:latin typeface="Arial"/>
                <a:cs typeface="Arial"/>
              </a:rPr>
              <a:t>y </a:t>
            </a:r>
            <a:r>
              <a:rPr lang="es-ES" sz="1600" spc="10" dirty="0">
                <a:solidFill>
                  <a:srgbClr val="251615"/>
                </a:solidFill>
                <a:latin typeface="Arial"/>
                <a:cs typeface="Arial"/>
              </a:rPr>
              <a:t>el </a:t>
            </a:r>
            <a:r>
              <a:rPr lang="es-ES" sz="1600" spc="5" dirty="0">
                <a:solidFill>
                  <a:srgbClr val="251615"/>
                </a:solidFill>
                <a:latin typeface="Arial"/>
                <a:cs typeface="Arial"/>
              </a:rPr>
              <a:t>fallo absolutorio.  </a:t>
            </a:r>
            <a:endParaRPr lang="es-CO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CF96CC-A937-47CC-BA8D-B03A257C97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53033"/>
            <a:ext cx="6858001" cy="130410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A9223CB-354A-41A8-B787-21A4723555F0}"/>
              </a:ext>
            </a:extLst>
          </p:cNvPr>
          <p:cNvSpPr/>
          <p:nvPr/>
        </p:nvSpPr>
        <p:spPr>
          <a:xfrm>
            <a:off x="878303" y="2951747"/>
            <a:ext cx="5233739" cy="2839453"/>
          </a:xfrm>
          <a:prstGeom prst="rect">
            <a:avLst/>
          </a:prstGeom>
          <a:solidFill>
            <a:schemeClr val="bg1">
              <a:alpha val="43000"/>
            </a:schemeClr>
          </a:solidFill>
          <a:ln w="41275"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MINISTERIO DE AGRICULTURA Y DESARROLLO RURAL</a:t>
            </a:r>
          </a:p>
          <a:p>
            <a:pPr algn="ctr"/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MADR</a:t>
            </a:r>
          </a:p>
        </p:txBody>
      </p:sp>
    </p:spTree>
    <p:extLst>
      <p:ext uri="{BB962C8B-B14F-4D97-AF65-F5344CB8AC3E}">
        <p14:creationId xmlns:p14="http://schemas.microsoft.com/office/powerpoint/2010/main" val="1519209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4DCD381F8AF64DA2A4EAE8C71A9FFB" ma:contentTypeVersion="0" ma:contentTypeDescription="Crear nuevo documento." ma:contentTypeScope="" ma:versionID="7bf1d88a2a460ef0eb3bb22fa15cc2df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C6HDPSSWJME2-380437160-257</_dlc_DocId>
    <_dlc_DocIdUrl xmlns="182591e6-0f8c-49be-857d-34c2e2210ef9">
      <Url>https://www.minagricultura.gov.co/_layouts/15/DocIdRedir.aspx?ID=C6HDPSSWJME2-380437160-257</Url>
      <Description>C6HDPSSWJME2-380437160-257</Description>
    </_dlc_DocIdUrl>
  </documentManagement>
</p:properties>
</file>

<file path=customXml/itemProps1.xml><?xml version="1.0" encoding="utf-8"?>
<ds:datastoreItem xmlns:ds="http://schemas.openxmlformats.org/officeDocument/2006/customXml" ds:itemID="{9DC949E6-9A52-48EA-9CFF-E134937EE3C5}"/>
</file>

<file path=customXml/itemProps2.xml><?xml version="1.0" encoding="utf-8"?>
<ds:datastoreItem xmlns:ds="http://schemas.openxmlformats.org/officeDocument/2006/customXml" ds:itemID="{9472ACE5-CD6C-4076-BA1A-B3526BD6060E}"/>
</file>

<file path=customXml/itemProps3.xml><?xml version="1.0" encoding="utf-8"?>
<ds:datastoreItem xmlns:ds="http://schemas.openxmlformats.org/officeDocument/2006/customXml" ds:itemID="{4F64D0E3-5796-41ED-810E-3AB90332BEC3}"/>
</file>

<file path=customXml/itemProps4.xml><?xml version="1.0" encoding="utf-8"?>
<ds:datastoreItem xmlns:ds="http://schemas.openxmlformats.org/officeDocument/2006/customXml" ds:itemID="{366E59E9-C2BC-4CF8-8ACD-F329658F3E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646</Words>
  <Application>Microsoft Office PowerPoint</Application>
  <PresentationFormat>Diapositivas de 35 mm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Tahoma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¿Qué es?</vt:lpstr>
      <vt:lpstr>Presentación de PowerPoint</vt:lpstr>
      <vt:lpstr>Presentación de PowerPoint</vt:lpstr>
      <vt:lpstr>Consultas frecuentes  sobre la actuación disciplinaria…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Maria Acosta Alvarez</dc:creator>
  <cp:lastModifiedBy>QUINTERO</cp:lastModifiedBy>
  <cp:revision>27</cp:revision>
  <dcterms:created xsi:type="dcterms:W3CDTF">2020-09-08T16:43:02Z</dcterms:created>
  <dcterms:modified xsi:type="dcterms:W3CDTF">2020-09-10T19:20:42Z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0x0101005B4DCD381F8AF64DA2A4EAE8C71A9FFB</vt:lpwstr>
  </property>
  <property fmtid="{D5CDD505-2E9C-101B-9397-08002B2CF9AE}" pid="3" name="_dlc_DocIdItemGuid">
    <vt:lpwstr>c395f125-3cdb-420e-b057-20e2cfd54f3a</vt:lpwstr>
  </property>
</Properties>
</file>